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  <p:sldMasterId id="2147483659" r:id="rId5"/>
    <p:sldMasterId id="2147483664" r:id="rId6"/>
  </p:sldMasterIdLst>
  <p:notesMasterIdLst>
    <p:notesMasterId r:id="rId32"/>
  </p:notesMasterIdLst>
  <p:handoutMasterIdLst>
    <p:handoutMasterId r:id="rId33"/>
  </p:handoutMasterIdLst>
  <p:sldIdLst>
    <p:sldId id="256" r:id="rId7"/>
    <p:sldId id="313" r:id="rId8"/>
    <p:sldId id="314" r:id="rId9"/>
    <p:sldId id="315" r:id="rId10"/>
    <p:sldId id="310" r:id="rId11"/>
    <p:sldId id="258" r:id="rId12"/>
    <p:sldId id="260" r:id="rId13"/>
    <p:sldId id="262" r:id="rId14"/>
    <p:sldId id="264" r:id="rId15"/>
    <p:sldId id="266" r:id="rId16"/>
    <p:sldId id="268" r:id="rId17"/>
    <p:sldId id="316" r:id="rId18"/>
    <p:sldId id="270" r:id="rId19"/>
    <p:sldId id="317" r:id="rId20"/>
    <p:sldId id="272" r:id="rId21"/>
    <p:sldId id="318" r:id="rId22"/>
    <p:sldId id="274" r:id="rId23"/>
    <p:sldId id="319" r:id="rId24"/>
    <p:sldId id="276" r:id="rId25"/>
    <p:sldId id="320" r:id="rId26"/>
    <p:sldId id="278" r:id="rId27"/>
    <p:sldId id="280" r:id="rId28"/>
    <p:sldId id="321" r:id="rId29"/>
    <p:sldId id="308" r:id="rId30"/>
    <p:sldId id="312" r:id="rId3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604" y="48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389891" y="4862023"/>
            <a:ext cx="1874480" cy="238727"/>
            <a:chOff x="3519449" y="4886156"/>
            <a:chExt cx="1874480" cy="238727"/>
          </a:xfrm>
        </p:grpSpPr>
        <p:sp>
          <p:nvSpPr>
            <p:cNvPr id="11" name="Subtitle 1"/>
            <p:cNvSpPr txBox="1">
              <a:spLocks/>
            </p:cNvSpPr>
            <p:nvPr userDrawn="1"/>
          </p:nvSpPr>
          <p:spPr>
            <a:xfrm>
              <a:off x="3519449" y="4886156"/>
              <a:ext cx="1050635" cy="16020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dirty="0">
                  <a:solidFill>
                    <a:srgbClr val="FFFFFF"/>
                  </a:solidFill>
                  <a:latin typeface="Helvetica Neue"/>
                  <a:cs typeface="Helvetica Neue"/>
                </a:rPr>
                <a:t>Powered by</a:t>
              </a:r>
            </a:p>
          </p:txBody>
        </p:sp>
        <p:pic>
          <p:nvPicPr>
            <p:cNvPr id="12" name="Picture 11" descr="sm_logo_reversed1color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4796" y="4895292"/>
              <a:ext cx="1109133" cy="229591"/>
            </a:xfrm>
            <a:prstGeom prst="rect">
              <a:avLst/>
            </a:prstGeom>
          </p:spPr>
        </p:pic>
      </p:grp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7175" y="3732517"/>
            <a:ext cx="3897313" cy="3746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675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04788" y="3880918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469270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66774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04788" y="4274702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August 29, 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2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Video/Phone Counselling Feedback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NZ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Brief Intervention Service</a:t>
            </a:r>
            <a:endParaRPr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A large mountain in the background&#10;&#10;Description automatically generated">
            <a:extLst>
              <a:ext uri="{FF2B5EF4-FFF2-40B4-BE49-F238E27FC236}">
                <a16:creationId xmlns:a16="http://schemas.microsoft.com/office/drawing/2014/main" id="{AA91D8CD-BE2E-45AB-8612-A845823523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24548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Q5: How helpful did you find it to be able to see your clinician?</a:t>
            </a:r>
            <a:r>
              <a:rPr lang="en-NZ" dirty="0"/>
              <a:t> </a:t>
            </a:r>
            <a:br>
              <a:rPr lang="en-NZ" dirty="0"/>
            </a:br>
            <a:r>
              <a:rPr lang="en-NZ" dirty="0"/>
              <a:t>(use phone counselling?)</a:t>
            </a:r>
            <a:endParaRPr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348134C-6EE1-4784-A80B-FFF374D53FEF}"/>
              </a:ext>
            </a:extLst>
          </p:cNvPr>
          <p:cNvGrpSpPr/>
          <p:nvPr/>
        </p:nvGrpSpPr>
        <p:grpSpPr>
          <a:xfrm>
            <a:off x="0" y="1062743"/>
            <a:ext cx="4271963" cy="3335169"/>
            <a:chOff x="0" y="1090834"/>
            <a:chExt cx="5388428" cy="3719285"/>
          </a:xfrm>
        </p:grpSpPr>
        <p:pic>
          <p:nvPicPr>
            <p:cNvPr id="4" name="Picture 3" descr="chart4609478660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090834"/>
              <a:ext cx="5388428" cy="3719285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D30C2B4-AAFB-4D4B-ADBB-9DBC8690D9E4}"/>
                </a:ext>
              </a:extLst>
            </p:cNvPr>
            <p:cNvSpPr/>
            <p:nvPr/>
          </p:nvSpPr>
          <p:spPr>
            <a:xfrm>
              <a:off x="3180487" y="1148064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4705249-B9D6-4BB5-ABB8-4B87703ED9E1}"/>
                </a:ext>
              </a:extLst>
            </p:cNvPr>
            <p:cNvSpPr/>
            <p:nvPr/>
          </p:nvSpPr>
          <p:spPr>
            <a:xfrm>
              <a:off x="1189745" y="1714300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4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484D7AF-22E3-429D-BEBD-63822A1E1781}"/>
                </a:ext>
              </a:extLst>
            </p:cNvPr>
            <p:cNvSpPr/>
            <p:nvPr/>
          </p:nvSpPr>
          <p:spPr>
            <a:xfrm>
              <a:off x="352185" y="2271230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27439A8-A7C4-4946-AD94-24696C139FC8}"/>
              </a:ext>
            </a:extLst>
          </p:cNvPr>
          <p:cNvGrpSpPr/>
          <p:nvPr/>
        </p:nvGrpSpPr>
        <p:grpSpPr>
          <a:xfrm>
            <a:off x="1572389" y="4339660"/>
            <a:ext cx="5651760" cy="461666"/>
            <a:chOff x="1881897" y="4393795"/>
            <a:chExt cx="5651760" cy="46166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6A3C208-F356-498D-A307-F2623EAE13B0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D4B89AF-48F4-4F82-A697-0033917D7FC6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6B62691-CF58-4A19-8A69-B54D41570688}"/>
              </a:ext>
            </a:extLst>
          </p:cNvPr>
          <p:cNvGrpSpPr/>
          <p:nvPr/>
        </p:nvGrpSpPr>
        <p:grpSpPr>
          <a:xfrm>
            <a:off x="4271963" y="918254"/>
            <a:ext cx="4768561" cy="3479658"/>
            <a:chOff x="0" y="985793"/>
            <a:chExt cx="5388428" cy="3719285"/>
          </a:xfrm>
        </p:grpSpPr>
        <p:pic>
          <p:nvPicPr>
            <p:cNvPr id="14" name="Picture 13" descr="chart4609478740.png">
              <a:extLst>
                <a:ext uri="{FF2B5EF4-FFF2-40B4-BE49-F238E27FC236}">
                  <a16:creationId xmlns:a16="http://schemas.microsoft.com/office/drawing/2014/main" id="{BC139727-2784-483B-BEAC-52A2115A4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985793"/>
              <a:ext cx="5388428" cy="3719285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BFCC190-681A-488F-8AA9-692A20EC8579}"/>
                </a:ext>
              </a:extLst>
            </p:cNvPr>
            <p:cNvSpPr/>
            <p:nvPr/>
          </p:nvSpPr>
          <p:spPr>
            <a:xfrm>
              <a:off x="2324545" y="1060582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7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46F30C8-BA53-4004-AE19-35CCFC7D1D6C}"/>
                </a:ext>
              </a:extLst>
            </p:cNvPr>
            <p:cNvSpPr/>
            <p:nvPr/>
          </p:nvSpPr>
          <p:spPr>
            <a:xfrm>
              <a:off x="1992850" y="1591262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6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50A45E3-2A29-4C11-8C6A-663551906AC6}"/>
                </a:ext>
              </a:extLst>
            </p:cNvPr>
            <p:cNvSpPr/>
            <p:nvPr/>
          </p:nvSpPr>
          <p:spPr>
            <a:xfrm>
              <a:off x="493183" y="2171640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Q6: How easy did you find it to engage with your clinician via video</a:t>
            </a:r>
            <a:r>
              <a:rPr lang="en-NZ" dirty="0"/>
              <a:t>/phone</a:t>
            </a:r>
            <a:r>
              <a:rPr dirty="0"/>
              <a:t> counselling?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37C4C1F-0610-4B0B-8E27-95BF3B366405}"/>
              </a:ext>
            </a:extLst>
          </p:cNvPr>
          <p:cNvGrpSpPr/>
          <p:nvPr/>
        </p:nvGrpSpPr>
        <p:grpSpPr>
          <a:xfrm>
            <a:off x="0" y="944042"/>
            <a:ext cx="3997709" cy="3464776"/>
            <a:chOff x="153218" y="1181548"/>
            <a:chExt cx="5388428" cy="3628571"/>
          </a:xfrm>
        </p:grpSpPr>
        <p:pic>
          <p:nvPicPr>
            <p:cNvPr id="4" name="Picture 3" descr="chart4609478670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3218" y="1181548"/>
              <a:ext cx="5388428" cy="3628571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46D860-41DA-4202-88F0-F36C89B57164}"/>
                </a:ext>
              </a:extLst>
            </p:cNvPr>
            <p:cNvSpPr/>
            <p:nvPr/>
          </p:nvSpPr>
          <p:spPr>
            <a:xfrm>
              <a:off x="3027509" y="1181548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10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77273F-DE95-4029-915F-5AEDE0D7AE39}"/>
                </a:ext>
              </a:extLst>
            </p:cNvPr>
            <p:cNvSpPr/>
            <p:nvPr/>
          </p:nvSpPr>
          <p:spPr>
            <a:xfrm>
              <a:off x="1343425" y="1664378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4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756BBB0-E60A-4E89-BBF7-F4B34515D72D}"/>
                </a:ext>
              </a:extLst>
            </p:cNvPr>
            <p:cNvSpPr/>
            <p:nvPr/>
          </p:nvSpPr>
          <p:spPr>
            <a:xfrm>
              <a:off x="873418" y="2121273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F74C9D0-47C5-41B8-856C-9D426FA14209}"/>
              </a:ext>
            </a:extLst>
          </p:cNvPr>
          <p:cNvGrpSpPr/>
          <p:nvPr/>
        </p:nvGrpSpPr>
        <p:grpSpPr>
          <a:xfrm>
            <a:off x="1572389" y="4339660"/>
            <a:ext cx="5651760" cy="461666"/>
            <a:chOff x="1881897" y="4393795"/>
            <a:chExt cx="5651760" cy="46166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E69E552-6973-4A40-89DE-23794034E265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BA73169-21C9-4498-BDCD-0181D07DCEA8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31BEA7A-3AAA-4B69-90D9-EA68ACAD248A}"/>
              </a:ext>
            </a:extLst>
          </p:cNvPr>
          <p:cNvGrpSpPr/>
          <p:nvPr/>
        </p:nvGrpSpPr>
        <p:grpSpPr>
          <a:xfrm>
            <a:off x="4052399" y="891997"/>
            <a:ext cx="4608767" cy="3546674"/>
            <a:chOff x="201719" y="1052818"/>
            <a:chExt cx="5388428" cy="3628571"/>
          </a:xfrm>
        </p:grpSpPr>
        <p:pic>
          <p:nvPicPr>
            <p:cNvPr id="14" name="Picture 13" descr="chart4609478750.png">
              <a:extLst>
                <a:ext uri="{FF2B5EF4-FFF2-40B4-BE49-F238E27FC236}">
                  <a16:creationId xmlns:a16="http://schemas.microsoft.com/office/drawing/2014/main" id="{9F3BF13B-381B-410D-9028-DAD2C5D1C2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719" y="1052818"/>
              <a:ext cx="5388428" cy="3628571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4D6CAAC-6646-4EEE-B900-E620824C2415}"/>
                </a:ext>
              </a:extLst>
            </p:cNvPr>
            <p:cNvSpPr/>
            <p:nvPr/>
          </p:nvSpPr>
          <p:spPr>
            <a:xfrm>
              <a:off x="626373" y="2897646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3551AA8-BACB-432A-AD62-A3D505CCA7FC}"/>
                </a:ext>
              </a:extLst>
            </p:cNvPr>
            <p:cNvSpPr/>
            <p:nvPr/>
          </p:nvSpPr>
          <p:spPr>
            <a:xfrm>
              <a:off x="2473102" y="1113903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7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65F2FAA-5371-49F2-8D76-F50F0E2FEF9C}"/>
                </a:ext>
              </a:extLst>
            </p:cNvPr>
            <p:cNvSpPr/>
            <p:nvPr/>
          </p:nvSpPr>
          <p:spPr>
            <a:xfrm>
              <a:off x="2131038" y="1559163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6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Q6: How easy did you find it to engage with your clinician via video</a:t>
            </a:r>
            <a:r>
              <a:rPr lang="en-NZ" dirty="0"/>
              <a:t>/phone</a:t>
            </a:r>
            <a:r>
              <a:rPr dirty="0"/>
              <a:t> counselling?</a:t>
            </a:r>
            <a:r>
              <a:rPr lang="en-NZ" dirty="0"/>
              <a:t> Comments: </a:t>
            </a:r>
            <a:endParaRPr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F74C9D0-47C5-41B8-856C-9D426FA14209}"/>
              </a:ext>
            </a:extLst>
          </p:cNvPr>
          <p:cNvGrpSpPr/>
          <p:nvPr/>
        </p:nvGrpSpPr>
        <p:grpSpPr>
          <a:xfrm>
            <a:off x="1572389" y="4339660"/>
            <a:ext cx="5651760" cy="461666"/>
            <a:chOff x="1881897" y="4393795"/>
            <a:chExt cx="5651760" cy="46166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E69E552-6973-4A40-89DE-23794034E265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BA73169-21C9-4498-BDCD-0181D07DCEA8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B659E37F-A5F7-478A-A196-6E781268F3C9}"/>
              </a:ext>
            </a:extLst>
          </p:cNvPr>
          <p:cNvSpPr/>
          <p:nvPr/>
        </p:nvSpPr>
        <p:spPr>
          <a:xfrm>
            <a:off x="5546713" y="850473"/>
            <a:ext cx="3435922" cy="36933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NZ" dirty="0"/>
              <a:t>“Easier over time” x2</a:t>
            </a:r>
          </a:p>
          <a:p>
            <a:endParaRPr lang="en-NZ" dirty="0"/>
          </a:p>
          <a:p>
            <a:r>
              <a:rPr lang="en-NZ" dirty="0"/>
              <a:t>“I found it easy to take more”</a:t>
            </a:r>
          </a:p>
          <a:p>
            <a:endParaRPr lang="en-NZ" dirty="0"/>
          </a:p>
          <a:p>
            <a:r>
              <a:rPr lang="en-NZ" dirty="0"/>
              <a:t>“I find it hard to open up in general, but I think in some ways in was easier to communicate over the phone without distractions.”</a:t>
            </a:r>
          </a:p>
          <a:p>
            <a:endParaRPr lang="en-NZ" dirty="0"/>
          </a:p>
          <a:p>
            <a:r>
              <a:rPr lang="en-NZ" dirty="0"/>
              <a:t>“No I found it easier &amp; more relaxing to talk over the phone - I felt relaxed in my own personal space.”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F20D4BD-3B7F-4155-BEEA-A5294A44EB86}"/>
              </a:ext>
            </a:extLst>
          </p:cNvPr>
          <p:cNvSpPr/>
          <p:nvPr/>
        </p:nvSpPr>
        <p:spPr>
          <a:xfrm>
            <a:off x="788911" y="909756"/>
            <a:ext cx="3098970" cy="33239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fontAlgn="t"/>
            <a:r>
              <a:rPr lang="en-NZ" sz="1400" dirty="0"/>
              <a:t>“Easier over time. Was a bit to get used to at first.” </a:t>
            </a:r>
          </a:p>
          <a:p>
            <a:pPr fontAlgn="t"/>
            <a:r>
              <a:rPr lang="en-NZ" sz="1400" dirty="0"/>
              <a:t> </a:t>
            </a:r>
          </a:p>
          <a:p>
            <a:pPr fontAlgn="t"/>
            <a:r>
              <a:rPr lang="en-NZ" sz="1400" dirty="0"/>
              <a:t>“Found it extremely easy - in fact I found it easier than if we were in the same room - for some reason I was a lot more relaxed over the video - maybe because the screen was like a security blanket.”</a:t>
            </a:r>
          </a:p>
          <a:p>
            <a:r>
              <a:rPr lang="en-NZ" sz="1400" dirty="0"/>
              <a:t>    </a:t>
            </a:r>
          </a:p>
          <a:p>
            <a:r>
              <a:rPr lang="en-NZ" sz="1400" dirty="0"/>
              <a:t>“Started well and just got better. Debbie is great.”</a:t>
            </a:r>
          </a:p>
          <a:p>
            <a:pPr fontAlgn="t"/>
            <a:r>
              <a:rPr lang="en-NZ" sz="1400" dirty="0"/>
              <a:t> </a:t>
            </a:r>
          </a:p>
          <a:p>
            <a:pPr fontAlgn="t"/>
            <a:r>
              <a:rPr lang="en-NZ" sz="1400" dirty="0"/>
              <a:t>“Had a few delays with sound but we put it down to bad weather.” </a:t>
            </a:r>
          </a:p>
        </p:txBody>
      </p:sp>
    </p:spTree>
    <p:extLst>
      <p:ext uri="{BB962C8B-B14F-4D97-AF65-F5344CB8AC3E}">
        <p14:creationId xmlns:p14="http://schemas.microsoft.com/office/powerpoint/2010/main" val="121852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Q7: If given the option, how likely would you be to engage via video</a:t>
            </a:r>
            <a:r>
              <a:rPr lang="en-NZ" dirty="0"/>
              <a:t>/phone</a:t>
            </a:r>
            <a:r>
              <a:rPr dirty="0"/>
              <a:t> counselling rather than in-person?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346D002-6E5C-422C-9316-9B02FD77F2F7}"/>
              </a:ext>
            </a:extLst>
          </p:cNvPr>
          <p:cNvGrpSpPr/>
          <p:nvPr/>
        </p:nvGrpSpPr>
        <p:grpSpPr>
          <a:xfrm>
            <a:off x="4279210" y="901100"/>
            <a:ext cx="4724472" cy="3587750"/>
            <a:chOff x="0" y="861221"/>
            <a:chExt cx="5388428" cy="3628571"/>
          </a:xfrm>
        </p:grpSpPr>
        <p:pic>
          <p:nvPicPr>
            <p:cNvPr id="17" name="Picture 16" descr="chart4609478760.png">
              <a:extLst>
                <a:ext uri="{FF2B5EF4-FFF2-40B4-BE49-F238E27FC236}">
                  <a16:creationId xmlns:a16="http://schemas.microsoft.com/office/drawing/2014/main" id="{C522FC27-749F-4317-87FC-B3CC3C5ED5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861221"/>
              <a:ext cx="5388428" cy="3628571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96C6EB2-E98E-411A-A1BA-F82746890B49}"/>
                </a:ext>
              </a:extLst>
            </p:cNvPr>
            <p:cNvSpPr/>
            <p:nvPr/>
          </p:nvSpPr>
          <p:spPr>
            <a:xfrm>
              <a:off x="1064363" y="868122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C018586-0C5E-46EB-A256-4F550EB6AF8E}"/>
                </a:ext>
              </a:extLst>
            </p:cNvPr>
            <p:cNvSpPr/>
            <p:nvPr/>
          </p:nvSpPr>
          <p:spPr>
            <a:xfrm>
              <a:off x="1064363" y="1375561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86FED95-92FF-41EC-AF18-0ACCF44B8345}"/>
                </a:ext>
              </a:extLst>
            </p:cNvPr>
            <p:cNvSpPr/>
            <p:nvPr/>
          </p:nvSpPr>
          <p:spPr>
            <a:xfrm>
              <a:off x="757002" y="1834879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DBE8F26-1BC8-417A-B146-A328C01A501E}"/>
                </a:ext>
              </a:extLst>
            </p:cNvPr>
            <p:cNvSpPr/>
            <p:nvPr/>
          </p:nvSpPr>
          <p:spPr>
            <a:xfrm>
              <a:off x="757002" y="3163677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E54FC76-29C0-49FE-A575-B03B50C5816C}"/>
                </a:ext>
              </a:extLst>
            </p:cNvPr>
            <p:cNvSpPr/>
            <p:nvPr/>
          </p:nvSpPr>
          <p:spPr>
            <a:xfrm>
              <a:off x="757002" y="2732621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948203B-BC2D-48DE-8A03-C3AEA7BB65C8}"/>
                </a:ext>
              </a:extLst>
            </p:cNvPr>
            <p:cNvSpPr/>
            <p:nvPr/>
          </p:nvSpPr>
          <p:spPr>
            <a:xfrm>
              <a:off x="757002" y="2271205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A9BF66BA-8CCC-4824-A892-F14EF94C941E}"/>
              </a:ext>
            </a:extLst>
          </p:cNvPr>
          <p:cNvGrpSpPr/>
          <p:nvPr/>
        </p:nvGrpSpPr>
        <p:grpSpPr>
          <a:xfrm>
            <a:off x="0" y="901100"/>
            <a:ext cx="4361192" cy="3628571"/>
            <a:chOff x="0" y="997789"/>
            <a:chExt cx="5388428" cy="3628571"/>
          </a:xfrm>
        </p:grpSpPr>
        <p:pic>
          <p:nvPicPr>
            <p:cNvPr id="4" name="Picture 3" descr="chart4609478680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997789"/>
              <a:ext cx="5388428" cy="3628571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83C30CE-3671-4382-8060-2F619A37CB7E}"/>
                </a:ext>
              </a:extLst>
            </p:cNvPr>
            <p:cNvSpPr/>
            <p:nvPr/>
          </p:nvSpPr>
          <p:spPr>
            <a:xfrm>
              <a:off x="1045029" y="997789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727B2EF-ADF1-4F75-9C12-E68A9F366FC4}"/>
                </a:ext>
              </a:extLst>
            </p:cNvPr>
            <p:cNvSpPr/>
            <p:nvPr/>
          </p:nvSpPr>
          <p:spPr>
            <a:xfrm>
              <a:off x="429025" y="1436556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089D938-E31C-4C55-8782-F23C4C8E81A7}"/>
                </a:ext>
              </a:extLst>
            </p:cNvPr>
            <p:cNvSpPr/>
            <p:nvPr/>
          </p:nvSpPr>
          <p:spPr>
            <a:xfrm>
              <a:off x="1550894" y="1875323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5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851B32-FD95-45F8-9774-1FB3F52531AF}"/>
                </a:ext>
              </a:extLst>
            </p:cNvPr>
            <p:cNvSpPr/>
            <p:nvPr/>
          </p:nvSpPr>
          <p:spPr>
            <a:xfrm>
              <a:off x="743963" y="2352157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3201ACD-D46A-4405-B0BA-6B2EBF496F86}"/>
                </a:ext>
              </a:extLst>
            </p:cNvPr>
            <p:cNvSpPr/>
            <p:nvPr/>
          </p:nvSpPr>
          <p:spPr>
            <a:xfrm>
              <a:off x="1045029" y="2818356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6E2B585-9597-4A8C-A89A-E374D4DB4426}"/>
                </a:ext>
              </a:extLst>
            </p:cNvPr>
            <p:cNvSpPr/>
            <p:nvPr/>
          </p:nvSpPr>
          <p:spPr>
            <a:xfrm>
              <a:off x="682491" y="3284555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E810F9F-B29F-430B-9599-625DCEFCC5C4}"/>
              </a:ext>
            </a:extLst>
          </p:cNvPr>
          <p:cNvGrpSpPr/>
          <p:nvPr/>
        </p:nvGrpSpPr>
        <p:grpSpPr>
          <a:xfrm>
            <a:off x="1572389" y="4434464"/>
            <a:ext cx="5651760" cy="461666"/>
            <a:chOff x="1881897" y="4393795"/>
            <a:chExt cx="5651760" cy="46166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FF3E5B5-E174-46A5-B828-5F63A51F004E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204F721-93DD-461F-9D74-8F85528F5E5D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Q7: If given the option, how likely would you be to engage via video</a:t>
            </a:r>
            <a:r>
              <a:rPr lang="en-NZ" dirty="0"/>
              <a:t>/phone</a:t>
            </a:r>
            <a:r>
              <a:rPr dirty="0"/>
              <a:t> counselling rather than in-person?</a:t>
            </a:r>
            <a:r>
              <a:rPr lang="en-NZ" dirty="0"/>
              <a:t> Comments: </a:t>
            </a:r>
            <a:endParaRPr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E810F9F-B29F-430B-9599-625DCEFCC5C4}"/>
              </a:ext>
            </a:extLst>
          </p:cNvPr>
          <p:cNvGrpSpPr/>
          <p:nvPr/>
        </p:nvGrpSpPr>
        <p:grpSpPr>
          <a:xfrm>
            <a:off x="1572389" y="4434464"/>
            <a:ext cx="5651760" cy="461666"/>
            <a:chOff x="1881897" y="4393795"/>
            <a:chExt cx="5651760" cy="46166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FF3E5B5-E174-46A5-B828-5F63A51F004E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204F721-93DD-461F-9D74-8F85528F5E5D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6423797E-E050-49C4-B211-299BDB2453A5}"/>
              </a:ext>
            </a:extLst>
          </p:cNvPr>
          <p:cNvSpPr/>
          <p:nvPr/>
        </p:nvSpPr>
        <p:spPr>
          <a:xfrm>
            <a:off x="481062" y="789047"/>
            <a:ext cx="3536603" cy="36471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fontAlgn="t"/>
            <a:r>
              <a:rPr lang="en-NZ" sz="1100" dirty="0"/>
              <a:t>“Would appreciate first session or two in person before commencing via video/phone. Believe it would benefit connection/relationship.”</a:t>
            </a:r>
          </a:p>
          <a:p>
            <a:pPr fontAlgn="t"/>
            <a:r>
              <a:rPr lang="en-NZ" sz="1100" dirty="0"/>
              <a:t>    </a:t>
            </a:r>
          </a:p>
          <a:p>
            <a:pPr fontAlgn="t"/>
            <a:r>
              <a:rPr lang="en-NZ" sz="1100" dirty="0"/>
              <a:t>“Just more personal face to face”</a:t>
            </a:r>
          </a:p>
          <a:p>
            <a:pPr fontAlgn="t"/>
            <a:r>
              <a:rPr lang="en-NZ" sz="1100" dirty="0"/>
              <a:t> </a:t>
            </a:r>
          </a:p>
          <a:p>
            <a:pPr fontAlgn="t"/>
            <a:r>
              <a:rPr lang="en-NZ" sz="1100" dirty="0"/>
              <a:t>“I was a lot more relaxed. I didn’t have to travel.”</a:t>
            </a:r>
          </a:p>
          <a:p>
            <a:pPr fontAlgn="t"/>
            <a:r>
              <a:rPr lang="en-NZ" sz="1100" dirty="0"/>
              <a:t>    </a:t>
            </a:r>
          </a:p>
          <a:p>
            <a:pPr fontAlgn="t"/>
            <a:r>
              <a:rPr lang="en-NZ" sz="1100" dirty="0"/>
              <a:t>“I like the privacy of meeting face to face as it’s more of an intimate thing”</a:t>
            </a:r>
          </a:p>
          <a:p>
            <a:pPr fontAlgn="t"/>
            <a:r>
              <a:rPr lang="en-NZ" sz="1100" dirty="0"/>
              <a:t> </a:t>
            </a:r>
          </a:p>
          <a:p>
            <a:pPr fontAlgn="t"/>
            <a:r>
              <a:rPr lang="en-NZ" sz="1100" dirty="0"/>
              <a:t>“It just feels more authentic in person”</a:t>
            </a:r>
          </a:p>
          <a:p>
            <a:pPr fontAlgn="t"/>
            <a:r>
              <a:rPr lang="en-NZ" sz="1100" dirty="0"/>
              <a:t>    </a:t>
            </a:r>
          </a:p>
          <a:p>
            <a:pPr fontAlgn="t"/>
            <a:r>
              <a:rPr lang="en-NZ" sz="1100" dirty="0"/>
              <a:t>“I enjoy face to face contact but I would be really stupid to endanger Debbie's health in any way”</a:t>
            </a:r>
          </a:p>
          <a:p>
            <a:pPr fontAlgn="t"/>
            <a:r>
              <a:rPr lang="en-NZ" sz="1100" dirty="0"/>
              <a:t>    </a:t>
            </a:r>
          </a:p>
          <a:p>
            <a:pPr fontAlgn="t"/>
            <a:r>
              <a:rPr lang="en-NZ" sz="1100" dirty="0"/>
              <a:t>“I really like my councillor but we aren’t based in the same place so I really enjoy video chatting”</a:t>
            </a:r>
          </a:p>
          <a:p>
            <a:pPr fontAlgn="t"/>
            <a:r>
              <a:rPr lang="en-NZ" sz="1100" dirty="0"/>
              <a:t>    </a:t>
            </a:r>
          </a:p>
          <a:p>
            <a:pPr fontAlgn="t"/>
            <a:r>
              <a:rPr lang="en-NZ" sz="1100" dirty="0"/>
              <a:t>“Harder to connect while online. Better connection in person”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A49935F-E932-4B42-8788-EE6BE424382E}"/>
              </a:ext>
            </a:extLst>
          </p:cNvPr>
          <p:cNvSpPr/>
          <p:nvPr/>
        </p:nvSpPr>
        <p:spPr>
          <a:xfrm>
            <a:off x="4572000" y="701532"/>
            <a:ext cx="3714787" cy="4052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“What ever is easiest for the person, i.e. work place could be different location”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“Difficult to make sure I am uninterrupted in my house.”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“It’s my first time using a counselling service and doing it on the phone made it easier for me as it’s less personal”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“Privacy, felt safer in my personal space, possibility of out of hours counselling </a:t>
            </a:r>
            <a:r>
              <a:rPr lang="en-NZ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after 5pm, I also felt I could better absorb what was being said &amp; could also take notes as didn't needing to make eye contact etc”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“Ease of access, i.e. no issues with parking and parking wardens, travel etc” x2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 prefer face to face”</a:t>
            </a:r>
          </a:p>
        </p:txBody>
      </p:sp>
    </p:spTree>
    <p:extLst>
      <p:ext uri="{BB962C8B-B14F-4D97-AF65-F5344CB8AC3E}">
        <p14:creationId xmlns:p14="http://schemas.microsoft.com/office/powerpoint/2010/main" val="3132340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Q8: If it meant you would be able to engage in counselling sooner, how likely would you be to choose video</a:t>
            </a:r>
            <a:r>
              <a:rPr lang="en-NZ" dirty="0"/>
              <a:t>/phone</a:t>
            </a:r>
            <a:r>
              <a:rPr dirty="0"/>
              <a:t> counselling over in-person?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57D9943-6FFE-41B1-B280-0AEF3D0B8ADE}"/>
              </a:ext>
            </a:extLst>
          </p:cNvPr>
          <p:cNvGrpSpPr/>
          <p:nvPr/>
        </p:nvGrpSpPr>
        <p:grpSpPr>
          <a:xfrm>
            <a:off x="1572389" y="4434464"/>
            <a:ext cx="5651760" cy="461666"/>
            <a:chOff x="1881897" y="4393795"/>
            <a:chExt cx="5651760" cy="46166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985FD2A-FEE3-4C78-8E0A-79A178245224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7AA882-8084-4192-9B24-618974BCCD29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1198AC6-ECCA-4696-8DCF-59D20EE66B7D}"/>
              </a:ext>
            </a:extLst>
          </p:cNvPr>
          <p:cNvGrpSpPr/>
          <p:nvPr/>
        </p:nvGrpSpPr>
        <p:grpSpPr>
          <a:xfrm>
            <a:off x="0" y="1075869"/>
            <a:ext cx="4393608" cy="3442343"/>
            <a:chOff x="0" y="1075869"/>
            <a:chExt cx="5388428" cy="3628571"/>
          </a:xfrm>
        </p:grpSpPr>
        <p:pic>
          <p:nvPicPr>
            <p:cNvPr id="4" name="Picture 3" descr="chart4609889340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075869"/>
              <a:ext cx="5388428" cy="3628571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89F8587-B748-49AE-8737-FF19424FFDF2}"/>
                </a:ext>
              </a:extLst>
            </p:cNvPr>
            <p:cNvSpPr/>
            <p:nvPr/>
          </p:nvSpPr>
          <p:spPr>
            <a:xfrm>
              <a:off x="1483018" y="1103487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5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E9EB22E-3F54-42AB-9E72-59E61EB83DA1}"/>
                </a:ext>
              </a:extLst>
            </p:cNvPr>
            <p:cNvSpPr/>
            <p:nvPr/>
          </p:nvSpPr>
          <p:spPr>
            <a:xfrm>
              <a:off x="682491" y="1582892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F9AD532-1A12-4332-BBAA-9C2C5EA3D1AE}"/>
                </a:ext>
              </a:extLst>
            </p:cNvPr>
            <p:cNvSpPr/>
            <p:nvPr/>
          </p:nvSpPr>
          <p:spPr>
            <a:xfrm>
              <a:off x="2302649" y="1986049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8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D589C7A-5B1D-435B-A049-35E3D22E7120}"/>
                </a:ext>
              </a:extLst>
            </p:cNvPr>
            <p:cNvSpPr/>
            <p:nvPr/>
          </p:nvSpPr>
          <p:spPr>
            <a:xfrm>
              <a:off x="357308" y="2903963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A6430C8-4456-480D-BF57-F6BB6F79292C}"/>
              </a:ext>
            </a:extLst>
          </p:cNvPr>
          <p:cNvGrpSpPr/>
          <p:nvPr/>
        </p:nvGrpSpPr>
        <p:grpSpPr>
          <a:xfrm>
            <a:off x="4393608" y="909538"/>
            <a:ext cx="4678119" cy="3628571"/>
            <a:chOff x="0" y="1014397"/>
            <a:chExt cx="5388428" cy="3628571"/>
          </a:xfrm>
        </p:grpSpPr>
        <p:pic>
          <p:nvPicPr>
            <p:cNvPr id="18" name="Picture 17" descr="chart4609890810.png">
              <a:extLst>
                <a:ext uri="{FF2B5EF4-FFF2-40B4-BE49-F238E27FC236}">
                  <a16:creationId xmlns:a16="http://schemas.microsoft.com/office/drawing/2014/main" id="{37D758B8-DB50-4EC1-B3A2-7BC355B013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014397"/>
              <a:ext cx="5388428" cy="3628571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C697295-D5C1-4C37-81A9-9AEBB578C85A}"/>
                </a:ext>
              </a:extLst>
            </p:cNvPr>
            <p:cNvSpPr/>
            <p:nvPr/>
          </p:nvSpPr>
          <p:spPr>
            <a:xfrm>
              <a:off x="1401180" y="1474738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4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16F844A-BF88-4E25-AC83-F9CE1C001682}"/>
                </a:ext>
              </a:extLst>
            </p:cNvPr>
            <p:cNvSpPr/>
            <p:nvPr/>
          </p:nvSpPr>
          <p:spPr>
            <a:xfrm>
              <a:off x="2300211" y="1034294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7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4C2975C-6BA4-4867-A574-50A4E53557FE}"/>
                </a:ext>
              </a:extLst>
            </p:cNvPr>
            <p:cNvSpPr/>
            <p:nvPr/>
          </p:nvSpPr>
          <p:spPr>
            <a:xfrm>
              <a:off x="518797" y="1964537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0328913-DC4F-4F6F-B300-52C9A32C7C10}"/>
                </a:ext>
              </a:extLst>
            </p:cNvPr>
            <p:cNvSpPr/>
            <p:nvPr/>
          </p:nvSpPr>
          <p:spPr>
            <a:xfrm>
              <a:off x="518797" y="2838631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63FD4CF-DD49-4735-A7E3-932A5C2D8147}"/>
                </a:ext>
              </a:extLst>
            </p:cNvPr>
            <p:cNvSpPr/>
            <p:nvPr/>
          </p:nvSpPr>
          <p:spPr>
            <a:xfrm>
              <a:off x="518797" y="3314787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sz="1600" dirty="0"/>
              <a:t>Q8: If it meant you would be able to engage in counselling sooner, how likely would you be to choose video</a:t>
            </a:r>
            <a:r>
              <a:rPr lang="en-NZ" sz="1600" dirty="0"/>
              <a:t>/phone</a:t>
            </a:r>
            <a:r>
              <a:rPr sz="1600" dirty="0"/>
              <a:t> counselling over in-person?</a:t>
            </a:r>
            <a:r>
              <a:rPr lang="en-NZ" sz="1600" dirty="0"/>
              <a:t> Comments: </a:t>
            </a:r>
            <a:endParaRPr sz="16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57D9943-6FFE-41B1-B280-0AEF3D0B8ADE}"/>
              </a:ext>
            </a:extLst>
          </p:cNvPr>
          <p:cNvGrpSpPr/>
          <p:nvPr/>
        </p:nvGrpSpPr>
        <p:grpSpPr>
          <a:xfrm>
            <a:off x="1572389" y="4434464"/>
            <a:ext cx="5651760" cy="461666"/>
            <a:chOff x="1881897" y="4393795"/>
            <a:chExt cx="5651760" cy="46166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985FD2A-FEE3-4C78-8E0A-79A178245224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7AA882-8084-4192-9B24-618974BCCD29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C4C752D0-8D4A-4233-BC03-F44814391E10}"/>
              </a:ext>
            </a:extLst>
          </p:cNvPr>
          <p:cNvSpPr/>
          <p:nvPr/>
        </p:nvSpPr>
        <p:spPr>
          <a:xfrm>
            <a:off x="4943248" y="698144"/>
            <a:ext cx="3578839" cy="3950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“Yes. It would mean I would get it when I need it . And maybe by the time you get to me I would be still alive. I feel that the time it takes for you to get to the person in need is too late”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“As above – 1</a:t>
            </a:r>
            <a:r>
              <a:rPr lang="en-NZ" sz="1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time, phone easier as less personal”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“For me the wait time was difficult - it was approx. 4-6 weeks before my first appt (which had been explained) but at the time I was referred for counselling, was the time my need was highest, so if I could speak to someone by phone sooner, it would definitely be beneficial”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“Again with the parking and parking wardens”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“Cutting wait times would be great”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F25F5E3-7279-4989-B93C-1F779CB85411}"/>
              </a:ext>
            </a:extLst>
          </p:cNvPr>
          <p:cNvSpPr/>
          <p:nvPr/>
        </p:nvSpPr>
        <p:spPr>
          <a:xfrm>
            <a:off x="621913" y="1519074"/>
            <a:ext cx="329212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fontAlgn="t"/>
            <a:r>
              <a:rPr lang="en-NZ" dirty="0"/>
              <a:t>“The sooner you start something the better it is”</a:t>
            </a:r>
          </a:p>
          <a:p>
            <a:pPr fontAlgn="t"/>
            <a:r>
              <a:rPr lang="en-NZ" dirty="0"/>
              <a:t> </a:t>
            </a:r>
          </a:p>
          <a:p>
            <a:pPr fontAlgn="t"/>
            <a:r>
              <a:rPr lang="en-NZ" dirty="0"/>
              <a:t>“Usually because the wait is so long”</a:t>
            </a:r>
          </a:p>
          <a:p>
            <a:pPr fontAlgn="t"/>
            <a:r>
              <a:rPr lang="en-NZ" dirty="0"/>
              <a:t> </a:t>
            </a:r>
          </a:p>
          <a:p>
            <a:pPr fontAlgn="t"/>
            <a:r>
              <a:rPr lang="en-NZ" dirty="0"/>
              <a:t>“Due to video chat I’ve been able to talk with a councillor faster”</a:t>
            </a:r>
          </a:p>
        </p:txBody>
      </p:sp>
    </p:spTree>
    <p:extLst>
      <p:ext uri="{BB962C8B-B14F-4D97-AF65-F5344CB8AC3E}">
        <p14:creationId xmlns:p14="http://schemas.microsoft.com/office/powerpoint/2010/main" val="530933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Q9: How likely is it that you would recommend video</a:t>
            </a:r>
            <a:r>
              <a:rPr lang="en-NZ" dirty="0"/>
              <a:t>/phone</a:t>
            </a:r>
            <a:r>
              <a:rPr dirty="0"/>
              <a:t> counselling to your friends/whanau seeking support?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1398B4C-F626-42F3-88D9-D27F736ABD3B}"/>
              </a:ext>
            </a:extLst>
          </p:cNvPr>
          <p:cNvGrpSpPr/>
          <p:nvPr/>
        </p:nvGrpSpPr>
        <p:grpSpPr>
          <a:xfrm>
            <a:off x="0" y="828082"/>
            <a:ext cx="4572001" cy="3636761"/>
            <a:chOff x="115136" y="1181548"/>
            <a:chExt cx="5354741" cy="3605887"/>
          </a:xfrm>
        </p:grpSpPr>
        <p:pic>
          <p:nvPicPr>
            <p:cNvPr id="4" name="Picture 3" descr="chart4609478690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5136" y="1181549"/>
              <a:ext cx="5354741" cy="3605886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2C72922-D0A9-4CE6-A643-D1101CCD30F6}"/>
                </a:ext>
              </a:extLst>
            </p:cNvPr>
            <p:cNvSpPr/>
            <p:nvPr/>
          </p:nvSpPr>
          <p:spPr>
            <a:xfrm>
              <a:off x="1575227" y="1181548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5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1E75AB-7EEA-4995-873B-226E67651B18}"/>
                </a:ext>
              </a:extLst>
            </p:cNvPr>
            <p:cNvSpPr/>
            <p:nvPr/>
          </p:nvSpPr>
          <p:spPr>
            <a:xfrm>
              <a:off x="1919728" y="1659409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6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7E2C5F6-DBBA-4041-AD37-2EB7BBE7700C}"/>
                </a:ext>
              </a:extLst>
            </p:cNvPr>
            <p:cNvSpPr/>
            <p:nvPr/>
          </p:nvSpPr>
          <p:spPr>
            <a:xfrm>
              <a:off x="1088572" y="2137271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479A8B9-3A12-48B8-88F5-D2402BEA5C57}"/>
                </a:ext>
              </a:extLst>
            </p:cNvPr>
            <p:cNvSpPr/>
            <p:nvPr/>
          </p:nvSpPr>
          <p:spPr>
            <a:xfrm>
              <a:off x="787613" y="2571750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C0F672E-7CEF-4C55-BED4-F4CA2EFB9E1C}"/>
              </a:ext>
            </a:extLst>
          </p:cNvPr>
          <p:cNvGrpSpPr/>
          <p:nvPr/>
        </p:nvGrpSpPr>
        <p:grpSpPr>
          <a:xfrm>
            <a:off x="4285405" y="754085"/>
            <a:ext cx="4858595" cy="3710758"/>
            <a:chOff x="0" y="1022081"/>
            <a:chExt cx="5388428" cy="3628571"/>
          </a:xfrm>
        </p:grpSpPr>
        <p:pic>
          <p:nvPicPr>
            <p:cNvPr id="12" name="Picture 11" descr="chart4609478770.png">
              <a:extLst>
                <a:ext uri="{FF2B5EF4-FFF2-40B4-BE49-F238E27FC236}">
                  <a16:creationId xmlns:a16="http://schemas.microsoft.com/office/drawing/2014/main" id="{BE29E893-0A4E-43C9-960A-B66AD0E6F8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022081"/>
              <a:ext cx="5388428" cy="3628571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1BF14BC-7EEF-4938-A993-F45A8D201378}"/>
                </a:ext>
              </a:extLst>
            </p:cNvPr>
            <p:cNvSpPr/>
            <p:nvPr/>
          </p:nvSpPr>
          <p:spPr>
            <a:xfrm>
              <a:off x="508552" y="1962757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E5F0437-9720-46CC-B172-2A34D78F3CF4}"/>
                </a:ext>
              </a:extLst>
            </p:cNvPr>
            <p:cNvSpPr/>
            <p:nvPr/>
          </p:nvSpPr>
          <p:spPr>
            <a:xfrm>
              <a:off x="1644765" y="1486953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5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8717013-B5DA-4AAC-9E04-E85C9ADFA4BD}"/>
                </a:ext>
              </a:extLst>
            </p:cNvPr>
            <p:cNvSpPr/>
            <p:nvPr/>
          </p:nvSpPr>
          <p:spPr>
            <a:xfrm>
              <a:off x="2335750" y="1022081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7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D1DF224-1323-492D-B8E7-F2980B474C09}"/>
                </a:ext>
              </a:extLst>
            </p:cNvPr>
            <p:cNvSpPr/>
            <p:nvPr/>
          </p:nvSpPr>
          <p:spPr>
            <a:xfrm>
              <a:off x="508552" y="2868747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CE6F5B7-778E-40D7-96F9-E7DB4873F599}"/>
              </a:ext>
            </a:extLst>
          </p:cNvPr>
          <p:cNvGrpSpPr/>
          <p:nvPr/>
        </p:nvGrpSpPr>
        <p:grpSpPr>
          <a:xfrm>
            <a:off x="1729660" y="4389100"/>
            <a:ext cx="5651760" cy="461666"/>
            <a:chOff x="1881897" y="4393795"/>
            <a:chExt cx="5651760" cy="461666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51EDAD-CB80-424C-AEAD-61058C2A33FE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A55FCA6-3EC7-426F-82CE-4E4FAC7E6FE3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Q9: How likely is it that you would recommend video</a:t>
            </a:r>
            <a:r>
              <a:rPr lang="en-NZ" dirty="0"/>
              <a:t>/phone</a:t>
            </a:r>
            <a:r>
              <a:rPr dirty="0"/>
              <a:t> counselling to your friends/whanau seeking support?</a:t>
            </a:r>
            <a:r>
              <a:rPr lang="en-NZ" dirty="0"/>
              <a:t> Comments: </a:t>
            </a:r>
            <a:endParaRPr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CE6F5B7-778E-40D7-96F9-E7DB4873F599}"/>
              </a:ext>
            </a:extLst>
          </p:cNvPr>
          <p:cNvGrpSpPr/>
          <p:nvPr/>
        </p:nvGrpSpPr>
        <p:grpSpPr>
          <a:xfrm>
            <a:off x="1729660" y="4389100"/>
            <a:ext cx="5651760" cy="461666"/>
            <a:chOff x="1881897" y="4393795"/>
            <a:chExt cx="5651760" cy="461666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5851EDAD-CB80-424C-AEAD-61058C2A33FE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A55FCA6-3EC7-426F-82CE-4E4FAC7E6FE3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37E8F375-987E-43D6-B644-80DD50779D39}"/>
              </a:ext>
            </a:extLst>
          </p:cNvPr>
          <p:cNvSpPr/>
          <p:nvPr/>
        </p:nvSpPr>
        <p:spPr>
          <a:xfrm>
            <a:off x="4974091" y="877183"/>
            <a:ext cx="3694100" cy="33891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“With luck you will get to them before it is too late for them. If you know what I mean”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“My personal experience was very positive”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“Works just as well as face to face and can be more convenient for those who are busy with work, kids or live out of town.”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“Ease of access and privacy more easily maintained”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“It is better than nothing”</a:t>
            </a:r>
          </a:p>
        </p:txBody>
      </p:sp>
    </p:spTree>
    <p:extLst>
      <p:ext uri="{BB962C8B-B14F-4D97-AF65-F5344CB8AC3E}">
        <p14:creationId xmlns:p14="http://schemas.microsoft.com/office/powerpoint/2010/main" val="1822157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sz="1600" dirty="0"/>
              <a:t>Q10: If you've had previous in-person counselling experiences, how did you find it compares to video</a:t>
            </a:r>
            <a:r>
              <a:rPr lang="en-NZ" sz="1600" dirty="0"/>
              <a:t>/phone</a:t>
            </a:r>
            <a:r>
              <a:rPr sz="1600" dirty="0"/>
              <a:t> counselling? Was video</a:t>
            </a:r>
            <a:r>
              <a:rPr lang="en-NZ" sz="1600" dirty="0"/>
              <a:t>/phone</a:t>
            </a:r>
            <a:r>
              <a:rPr sz="1600" dirty="0"/>
              <a:t> counselling: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B850662-5E71-45D7-81D8-87D2A9EA7683}"/>
              </a:ext>
            </a:extLst>
          </p:cNvPr>
          <p:cNvGrpSpPr/>
          <p:nvPr/>
        </p:nvGrpSpPr>
        <p:grpSpPr>
          <a:xfrm>
            <a:off x="47262" y="1090835"/>
            <a:ext cx="4017592" cy="3089280"/>
            <a:chOff x="47262" y="1090834"/>
            <a:chExt cx="5388428" cy="3719285"/>
          </a:xfrm>
        </p:grpSpPr>
        <p:pic>
          <p:nvPicPr>
            <p:cNvPr id="4" name="Picture 3" descr="chart4609478700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62" y="1090834"/>
              <a:ext cx="5388428" cy="3719285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909322D-14DB-46BE-8CA3-9A3A99BAC8A5}"/>
                </a:ext>
              </a:extLst>
            </p:cNvPr>
            <p:cNvSpPr/>
            <p:nvPr/>
          </p:nvSpPr>
          <p:spPr>
            <a:xfrm>
              <a:off x="776088" y="1182348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A009E93-29FB-444A-890F-1374290B114A}"/>
                </a:ext>
              </a:extLst>
            </p:cNvPr>
            <p:cNvSpPr/>
            <p:nvPr/>
          </p:nvSpPr>
          <p:spPr>
            <a:xfrm>
              <a:off x="776088" y="1687499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5462ED-3A31-4C2B-8E19-E94A0E0F5EBB}"/>
                </a:ext>
              </a:extLst>
            </p:cNvPr>
            <p:cNvSpPr/>
            <p:nvPr/>
          </p:nvSpPr>
          <p:spPr>
            <a:xfrm>
              <a:off x="2753428" y="2263674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9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56EA2C-A920-4246-A47A-87636C4F661F}"/>
                </a:ext>
              </a:extLst>
            </p:cNvPr>
            <p:cNvSpPr/>
            <p:nvPr/>
          </p:nvSpPr>
          <p:spPr>
            <a:xfrm>
              <a:off x="1002767" y="2811506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E0A665F-FFEE-4C89-86D0-803F40C269E9}"/>
              </a:ext>
            </a:extLst>
          </p:cNvPr>
          <p:cNvGrpSpPr/>
          <p:nvPr/>
        </p:nvGrpSpPr>
        <p:grpSpPr>
          <a:xfrm>
            <a:off x="1746121" y="4315416"/>
            <a:ext cx="5651760" cy="461666"/>
            <a:chOff x="1881897" y="4393795"/>
            <a:chExt cx="5651760" cy="46166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29A0BFB-9596-4AA4-B369-FE36A62E153D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F1338F5-5DDD-4190-B570-497A77C45455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257AAB6-1DBA-42D6-AA18-AD4D218694E8}"/>
              </a:ext>
            </a:extLst>
          </p:cNvPr>
          <p:cNvGrpSpPr/>
          <p:nvPr/>
        </p:nvGrpSpPr>
        <p:grpSpPr>
          <a:xfrm>
            <a:off x="4572001" y="832230"/>
            <a:ext cx="4148952" cy="3483186"/>
            <a:chOff x="0" y="952925"/>
            <a:chExt cx="5388428" cy="3719285"/>
          </a:xfrm>
        </p:grpSpPr>
        <p:pic>
          <p:nvPicPr>
            <p:cNvPr id="34" name="Picture 33" descr="chart4609478780.png">
              <a:extLst>
                <a:ext uri="{FF2B5EF4-FFF2-40B4-BE49-F238E27FC236}">
                  <a16:creationId xmlns:a16="http://schemas.microsoft.com/office/drawing/2014/main" id="{D1FF1A63-815E-47EE-BE1C-980306EB55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952925"/>
              <a:ext cx="5388428" cy="3719285"/>
            </a:xfrm>
            <a:prstGeom prst="rect">
              <a:avLst/>
            </a:prstGeom>
          </p:spPr>
        </p:pic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2778683-A0EE-462C-A1E2-23631CFF5DA8}"/>
                </a:ext>
              </a:extLst>
            </p:cNvPr>
            <p:cNvSpPr/>
            <p:nvPr/>
          </p:nvSpPr>
          <p:spPr>
            <a:xfrm>
              <a:off x="756424" y="1016957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AEA1ABC-326B-4E5A-974C-4B60CAE55042}"/>
                </a:ext>
              </a:extLst>
            </p:cNvPr>
            <p:cNvSpPr/>
            <p:nvPr/>
          </p:nvSpPr>
          <p:spPr>
            <a:xfrm>
              <a:off x="1997974" y="2125691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6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E752898-6DA2-4633-AA61-BC3AC8151BAA}"/>
                </a:ext>
              </a:extLst>
            </p:cNvPr>
            <p:cNvSpPr/>
            <p:nvPr/>
          </p:nvSpPr>
          <p:spPr>
            <a:xfrm>
              <a:off x="510792" y="1571324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7338CAC-2FA3-41BD-B9B9-F4DEA0BCB9A5}"/>
                </a:ext>
              </a:extLst>
            </p:cNvPr>
            <p:cNvSpPr/>
            <p:nvPr/>
          </p:nvSpPr>
          <p:spPr>
            <a:xfrm>
              <a:off x="756424" y="3226220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40BBB77-63A1-4785-B282-F36CB0C68CA2}"/>
                </a:ext>
              </a:extLst>
            </p:cNvPr>
            <p:cNvSpPr/>
            <p:nvPr/>
          </p:nvSpPr>
          <p:spPr>
            <a:xfrm>
              <a:off x="1033627" y="3740466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4467F65-3AEF-4C03-8951-FE9B1E096B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243187"/>
            <a:ext cx="5661618" cy="602057"/>
          </a:xfrm>
        </p:spPr>
        <p:txBody>
          <a:bodyPr>
            <a:normAutofit lnSpcReduction="10000"/>
          </a:bodyPr>
          <a:lstStyle/>
          <a:p>
            <a:r>
              <a:rPr lang="en-NZ" dirty="0"/>
              <a:t>Collated Results: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BF5A28-4072-4D3D-A2DD-B413A4936F76}"/>
              </a:ext>
            </a:extLst>
          </p:cNvPr>
          <p:cNvSpPr/>
          <p:nvPr/>
        </p:nvSpPr>
        <p:spPr>
          <a:xfrm>
            <a:off x="257175" y="946104"/>
            <a:ext cx="8771564" cy="3863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total participants. 16 video, 14 phone.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Gender: 70% Female, 26% Male, 4% Gender Diverse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Ages: 26% 18-24, 36% 25-34, 13% 35-44, 16% 45-54, 6% 55+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85% first time using a video/phone service. Others had used GP, Counselling, and Physio.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stated it was helpful to see their clinician and/or use a phone service. 94% ‘very’ or ‘extremely’ helpful. </a:t>
            </a:r>
          </a:p>
        </p:txBody>
      </p:sp>
    </p:spTree>
    <p:extLst>
      <p:ext uri="{BB962C8B-B14F-4D97-AF65-F5344CB8AC3E}">
        <p14:creationId xmlns:p14="http://schemas.microsoft.com/office/powerpoint/2010/main" val="262492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36" y="420602"/>
            <a:ext cx="8229600" cy="391272"/>
          </a:xfrm>
        </p:spPr>
        <p:txBody>
          <a:bodyPr>
            <a:noAutofit/>
          </a:bodyPr>
          <a:lstStyle/>
          <a:p>
            <a:r>
              <a:rPr sz="1600" dirty="0"/>
              <a:t>Q10: If you've had previous in-person counselling experiences, how did you find it compares to video</a:t>
            </a:r>
            <a:r>
              <a:rPr lang="en-NZ" sz="1600" dirty="0"/>
              <a:t>/phone</a:t>
            </a:r>
            <a:r>
              <a:rPr sz="1600" dirty="0"/>
              <a:t> counselling? Was video</a:t>
            </a:r>
            <a:r>
              <a:rPr lang="en-NZ" sz="1600" dirty="0"/>
              <a:t>/phone</a:t>
            </a:r>
            <a:r>
              <a:rPr sz="1600" dirty="0"/>
              <a:t> counselling</a:t>
            </a:r>
            <a:r>
              <a:rPr lang="en-NZ" sz="1600" dirty="0"/>
              <a:t>… Comments: </a:t>
            </a:r>
            <a:endParaRPr sz="16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E0A665F-FFEE-4C89-86D0-803F40C269E9}"/>
              </a:ext>
            </a:extLst>
          </p:cNvPr>
          <p:cNvGrpSpPr/>
          <p:nvPr/>
        </p:nvGrpSpPr>
        <p:grpSpPr>
          <a:xfrm>
            <a:off x="1746121" y="4315416"/>
            <a:ext cx="5651760" cy="461666"/>
            <a:chOff x="1881897" y="4393795"/>
            <a:chExt cx="5651760" cy="46166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29A0BFB-9596-4AA4-B369-FE36A62E153D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F1338F5-5DDD-4190-B570-497A77C45455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FF3EB806-7DD9-4683-BC17-AE16B09C106A}"/>
              </a:ext>
            </a:extLst>
          </p:cNvPr>
          <p:cNvSpPr/>
          <p:nvPr/>
        </p:nvSpPr>
        <p:spPr>
          <a:xfrm>
            <a:off x="714350" y="811874"/>
            <a:ext cx="351558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NZ" dirty="0"/>
              <a:t>“Just more personal body language pick ups etc” </a:t>
            </a:r>
          </a:p>
          <a:p>
            <a:endParaRPr lang="en-NZ" dirty="0"/>
          </a:p>
          <a:p>
            <a:r>
              <a:rPr lang="en-NZ" dirty="0"/>
              <a:t>“I was a lot more relaxed and engaged”</a:t>
            </a:r>
          </a:p>
          <a:p>
            <a:endParaRPr lang="en-NZ" dirty="0"/>
          </a:p>
          <a:p>
            <a:r>
              <a:rPr lang="en-NZ" dirty="0"/>
              <a:t>“I think it depends more on the counsellor/therapist...”</a:t>
            </a:r>
          </a:p>
          <a:p>
            <a:endParaRPr lang="en-NZ" dirty="0"/>
          </a:p>
          <a:p>
            <a:r>
              <a:rPr lang="en-NZ" dirty="0"/>
              <a:t>“Keeping me calm and lowering stress and anxiety no matter how it’s done is good for me”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02A38D1-01CC-4F42-BEDF-06007AA4E439}"/>
              </a:ext>
            </a:extLst>
          </p:cNvPr>
          <p:cNvSpPr/>
          <p:nvPr/>
        </p:nvSpPr>
        <p:spPr>
          <a:xfrm>
            <a:off x="4996787" y="899337"/>
            <a:ext cx="3618576" cy="3344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“After 2 sessions the counsellor told me that she could not do anything for me so no point coming. So I didn't. That was in Oamaru.”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“On the phone you can focus on the counsellor's voice &amp; what they are saying to you there are no visual distractions. In a small town/city going into an office there is the fear of bumping into someone you may know - which has happened to me twice - I love the total privacy that phone counselling offers.”</a:t>
            </a:r>
          </a:p>
        </p:txBody>
      </p:sp>
    </p:spTree>
    <p:extLst>
      <p:ext uri="{BB962C8B-B14F-4D97-AF65-F5344CB8AC3E}">
        <p14:creationId xmlns:p14="http://schemas.microsoft.com/office/powerpoint/2010/main" val="18370566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Q11: Did you have any difficulties using video</a:t>
            </a:r>
            <a:r>
              <a:rPr lang="en-NZ" dirty="0"/>
              <a:t>/phone</a:t>
            </a:r>
            <a:r>
              <a:rPr dirty="0"/>
              <a:t> counselling, or accessing the 'waiting room' in the link sent by your clinician?</a:t>
            </a:r>
          </a:p>
        </p:txBody>
      </p:sp>
      <p:pic>
        <p:nvPicPr>
          <p:cNvPr id="4" name="Picture 3" descr="chart46094787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183" y="1647544"/>
            <a:ext cx="5388428" cy="226785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3108DFC-22CA-48CB-8F11-65D71D26DE08}"/>
              </a:ext>
            </a:extLst>
          </p:cNvPr>
          <p:cNvSpPr/>
          <p:nvPr/>
        </p:nvSpPr>
        <p:spPr>
          <a:xfrm>
            <a:off x="1813432" y="1874891"/>
            <a:ext cx="209889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590337-2584-4AA2-B413-45620F040927}"/>
              </a:ext>
            </a:extLst>
          </p:cNvPr>
          <p:cNvSpPr/>
          <p:nvPr/>
        </p:nvSpPr>
        <p:spPr>
          <a:xfrm>
            <a:off x="5147158" y="2747679"/>
            <a:ext cx="209889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C27DA0-11C5-4D40-BCF1-30C3EC623340}"/>
              </a:ext>
            </a:extLst>
          </p:cNvPr>
          <p:cNvSpPr/>
          <p:nvPr/>
        </p:nvSpPr>
        <p:spPr>
          <a:xfrm>
            <a:off x="874822" y="4048740"/>
            <a:ext cx="752577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NZ" dirty="0"/>
              <a:t>1x crackling noises – nil elaboration. 1x loading issues, resolved at 2</a:t>
            </a:r>
            <a:r>
              <a:rPr lang="en-NZ" baseline="30000" dirty="0"/>
              <a:t>nd</a:t>
            </a:r>
            <a:r>
              <a:rPr lang="en-NZ" dirty="0"/>
              <a:t> attempt.</a:t>
            </a:r>
          </a:p>
          <a:p>
            <a:r>
              <a:rPr lang="en-NZ" dirty="0"/>
              <a:t>Nil Phone Session issues.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955A08-16A5-4040-B01C-4CA5A05AD1D4}"/>
              </a:ext>
            </a:extLst>
          </p:cNvPr>
          <p:cNvSpPr/>
          <p:nvPr/>
        </p:nvSpPr>
        <p:spPr>
          <a:xfrm>
            <a:off x="3664379" y="3681083"/>
            <a:ext cx="90762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Video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Q12: In thinking about the goals you had in counselling, were you able to achieve these using video</a:t>
            </a:r>
            <a:r>
              <a:rPr lang="en-NZ" dirty="0"/>
              <a:t>/phone</a:t>
            </a:r>
            <a:r>
              <a:rPr dirty="0"/>
              <a:t> counselling?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2E939E2-8E67-4FFA-9D63-557BBFCB8AF6}"/>
              </a:ext>
            </a:extLst>
          </p:cNvPr>
          <p:cNvGrpSpPr/>
          <p:nvPr/>
        </p:nvGrpSpPr>
        <p:grpSpPr>
          <a:xfrm>
            <a:off x="-3695" y="1054699"/>
            <a:ext cx="4572000" cy="3235277"/>
            <a:chOff x="0" y="1090834"/>
            <a:chExt cx="5388428" cy="3719285"/>
          </a:xfrm>
        </p:grpSpPr>
        <p:pic>
          <p:nvPicPr>
            <p:cNvPr id="4" name="Picture 3" descr="chart4609478720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1090834"/>
              <a:ext cx="5388428" cy="3719285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43E762D-208D-444E-88F4-5053CCFF7DCF}"/>
                </a:ext>
              </a:extLst>
            </p:cNvPr>
            <p:cNvSpPr/>
            <p:nvPr/>
          </p:nvSpPr>
          <p:spPr>
            <a:xfrm>
              <a:off x="1813432" y="1203187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6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4DA701A-5424-42FE-819D-7DFC5B5EF512}"/>
                </a:ext>
              </a:extLst>
            </p:cNvPr>
            <p:cNvSpPr/>
            <p:nvPr/>
          </p:nvSpPr>
          <p:spPr>
            <a:xfrm>
              <a:off x="2319298" y="1711625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8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308FCCF-3E44-4AE0-BBF0-B5F9C0B4DA62}"/>
                </a:ext>
              </a:extLst>
            </p:cNvPr>
            <p:cNvSpPr/>
            <p:nvPr/>
          </p:nvSpPr>
          <p:spPr>
            <a:xfrm>
              <a:off x="349623" y="2251056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A38144A-E7A9-4E87-98A2-DD00027A2AC7}"/>
                </a:ext>
              </a:extLst>
            </p:cNvPr>
            <p:cNvSpPr/>
            <p:nvPr/>
          </p:nvSpPr>
          <p:spPr>
            <a:xfrm>
              <a:off x="349623" y="3362140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6AC4C8C-F879-48D1-9C2D-AA213605DDAC}"/>
              </a:ext>
            </a:extLst>
          </p:cNvPr>
          <p:cNvGrpSpPr/>
          <p:nvPr/>
        </p:nvGrpSpPr>
        <p:grpSpPr>
          <a:xfrm>
            <a:off x="1729660" y="4289976"/>
            <a:ext cx="5651760" cy="461666"/>
            <a:chOff x="1881897" y="4393795"/>
            <a:chExt cx="5651760" cy="46166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0B2A519-2EC6-41A0-A8F2-D716340E3231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02D5A6F-62D5-4367-BD54-5ACAE8BD6129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B45EF97-292B-4F66-BCCE-1C825146F62E}"/>
              </a:ext>
            </a:extLst>
          </p:cNvPr>
          <p:cNvGrpSpPr/>
          <p:nvPr/>
        </p:nvGrpSpPr>
        <p:grpSpPr>
          <a:xfrm>
            <a:off x="4571999" y="817389"/>
            <a:ext cx="4432631" cy="3500134"/>
            <a:chOff x="115136" y="829980"/>
            <a:chExt cx="5388428" cy="3719285"/>
          </a:xfrm>
        </p:grpSpPr>
        <p:pic>
          <p:nvPicPr>
            <p:cNvPr id="15" name="Picture 14" descr="chart4609478800.png">
              <a:extLst>
                <a:ext uri="{FF2B5EF4-FFF2-40B4-BE49-F238E27FC236}">
                  <a16:creationId xmlns:a16="http://schemas.microsoft.com/office/drawing/2014/main" id="{9DAE228C-A8BE-48DD-B257-0553E340B9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136" y="829980"/>
              <a:ext cx="5388428" cy="3719285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F4B781BB-DAD4-4A89-83DF-55CB9A275E3A}"/>
                </a:ext>
              </a:extLst>
            </p:cNvPr>
            <p:cNvSpPr/>
            <p:nvPr/>
          </p:nvSpPr>
          <p:spPr>
            <a:xfrm>
              <a:off x="1759901" y="909964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5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EC38106-FB97-4B21-9F03-D9558272B565}"/>
                </a:ext>
              </a:extLst>
            </p:cNvPr>
            <p:cNvSpPr/>
            <p:nvPr/>
          </p:nvSpPr>
          <p:spPr>
            <a:xfrm>
              <a:off x="1513879" y="1422256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4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B7CB0F8-D2FA-4B34-9F16-2497F53D03E3}"/>
                </a:ext>
              </a:extLst>
            </p:cNvPr>
            <p:cNvSpPr/>
            <p:nvPr/>
          </p:nvSpPr>
          <p:spPr>
            <a:xfrm>
              <a:off x="621251" y="3070020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41C5603-DC0C-4B8F-BDFE-70118C6C0E74}"/>
                </a:ext>
              </a:extLst>
            </p:cNvPr>
            <p:cNvSpPr/>
            <p:nvPr/>
          </p:nvSpPr>
          <p:spPr>
            <a:xfrm>
              <a:off x="1513879" y="1990886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4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Q12: In thinking about the goals you had in counselling, were you able to achieve these using video</a:t>
            </a:r>
            <a:r>
              <a:rPr lang="en-NZ" dirty="0"/>
              <a:t>/phone</a:t>
            </a:r>
            <a:r>
              <a:rPr dirty="0"/>
              <a:t> counselling?</a:t>
            </a:r>
            <a:r>
              <a:rPr lang="en-NZ" dirty="0"/>
              <a:t> Comments: </a:t>
            </a:r>
            <a:endParaRPr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6AC4C8C-F879-48D1-9C2D-AA213605DDAC}"/>
              </a:ext>
            </a:extLst>
          </p:cNvPr>
          <p:cNvGrpSpPr/>
          <p:nvPr/>
        </p:nvGrpSpPr>
        <p:grpSpPr>
          <a:xfrm>
            <a:off x="1729660" y="4289976"/>
            <a:ext cx="5651760" cy="461666"/>
            <a:chOff x="1881897" y="4393795"/>
            <a:chExt cx="5651760" cy="46166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0B2A519-2EC6-41A0-A8F2-D716340E3231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02D5A6F-62D5-4367-BD54-5ACAE8BD6129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109A0747-7F5F-4324-BC2F-E2761ABF8697}"/>
              </a:ext>
            </a:extLst>
          </p:cNvPr>
          <p:cNvSpPr/>
          <p:nvPr/>
        </p:nvSpPr>
        <p:spPr>
          <a:xfrm>
            <a:off x="4974354" y="724653"/>
            <a:ext cx="3634478" cy="3719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“By being responsible to take action myself (worksheets/info sheets) and then discussing my thoughts/actions was very helpful in my healing process.”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“As by that time I was better. But I could have just as easily been dead” – Not at all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“For me this worked perfectly.”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“The online resources given really helped with achieving my goals it was like being given an assignment and then working on implementing it till your next consult”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“My situation kept evolving during lockdown so my counsellor had to keep adapting their counselling strategy to help me”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29B879-6BF3-47CC-8C4C-1087E735C7A1}"/>
              </a:ext>
            </a:extLst>
          </p:cNvPr>
          <p:cNvSpPr/>
          <p:nvPr/>
        </p:nvSpPr>
        <p:spPr>
          <a:xfrm>
            <a:off x="465509" y="1311515"/>
            <a:ext cx="34359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NZ" dirty="0"/>
              <a:t>“I was a lot more open and relaxed which meant I was a lot more focussed on what was happening”</a:t>
            </a:r>
          </a:p>
        </p:txBody>
      </p:sp>
    </p:spTree>
    <p:extLst>
      <p:ext uri="{BB962C8B-B14F-4D97-AF65-F5344CB8AC3E}">
        <p14:creationId xmlns:p14="http://schemas.microsoft.com/office/powerpoint/2010/main" val="8771613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B3624-F721-4104-A0E2-4788BDF32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Q13: Do you have any other comments or feedback about using video counselling?</a:t>
            </a:r>
            <a:endParaRPr lang="en-N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65511D-18D1-48E2-9EAB-259316B3B78C}"/>
              </a:ext>
            </a:extLst>
          </p:cNvPr>
          <p:cNvSpPr/>
          <p:nvPr/>
        </p:nvSpPr>
        <p:spPr>
          <a:xfrm>
            <a:off x="301296" y="725103"/>
            <a:ext cx="8541407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NZ" sz="1600" dirty="0"/>
              <a:t>“Would prefer to use video counselling than face to face. Video is more convenient time wise and money wise. e.g.: petrol/parking/traffic.” </a:t>
            </a:r>
          </a:p>
          <a:p>
            <a:endParaRPr lang="en-NZ" sz="1600" dirty="0"/>
          </a:p>
          <a:p>
            <a:r>
              <a:rPr lang="en-NZ" sz="1600" dirty="0"/>
              <a:t>“It was better than I thought it would be” </a:t>
            </a:r>
          </a:p>
          <a:p>
            <a:endParaRPr lang="en-NZ" sz="1600" dirty="0"/>
          </a:p>
          <a:p>
            <a:r>
              <a:rPr lang="en-NZ" sz="1600" dirty="0"/>
              <a:t>“Extremely thankful that I have been able to stay in contact with my councillor during this period” </a:t>
            </a:r>
          </a:p>
          <a:p>
            <a:endParaRPr lang="en-NZ" sz="1600" dirty="0"/>
          </a:p>
          <a:p>
            <a:r>
              <a:rPr lang="en-NZ" sz="1600" dirty="0"/>
              <a:t>“It was great - and Debbie is a fantastic counsellor. I am going to miss our sessions.”</a:t>
            </a:r>
          </a:p>
          <a:p>
            <a:endParaRPr lang="en-NZ" sz="1600" dirty="0"/>
          </a:p>
          <a:p>
            <a:r>
              <a:rPr lang="en-NZ" sz="1600" dirty="0"/>
              <a:t>“Keep it up we all need to be safe . If we have sick counsellors no one gets their benefit and we all suffer.”</a:t>
            </a:r>
          </a:p>
          <a:p>
            <a:endParaRPr lang="en-NZ" sz="1600" dirty="0"/>
          </a:p>
          <a:p>
            <a:r>
              <a:rPr lang="en-NZ" sz="1600" dirty="0"/>
              <a:t>“Worked really well. Counsellor was great.”</a:t>
            </a:r>
          </a:p>
          <a:p>
            <a:endParaRPr lang="en-NZ" sz="1600" dirty="0"/>
          </a:p>
          <a:p>
            <a:r>
              <a:rPr lang="en-NZ" sz="1600" dirty="0"/>
              <a:t>“Would be more helpful for people needing immediate help. I'm looking for long term personal help and I find this too stiff.”</a:t>
            </a:r>
          </a:p>
        </p:txBody>
      </p:sp>
    </p:spTree>
    <p:extLst>
      <p:ext uri="{BB962C8B-B14F-4D97-AF65-F5344CB8AC3E}">
        <p14:creationId xmlns:p14="http://schemas.microsoft.com/office/powerpoint/2010/main" val="88224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357B4-3FC1-4360-A0B1-D4860EB70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/>
              <a:t>Q13: </a:t>
            </a:r>
            <a:r>
              <a:rPr lang="en-US" dirty="0"/>
              <a:t>Do you have any other comments or feedback about using phone counselling?</a:t>
            </a:r>
            <a:endParaRPr lang="en-NZ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72BD59-3A9B-4E49-A4A6-B7BEF6E913E3}"/>
              </a:ext>
            </a:extLst>
          </p:cNvPr>
          <p:cNvSpPr/>
          <p:nvPr/>
        </p:nvSpPr>
        <p:spPr>
          <a:xfrm>
            <a:off x="115136" y="808553"/>
            <a:ext cx="8913728" cy="3922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“Very easy to talk and support was good.”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 appreciate the prompt and friendly service. It has made a difference. Knowing someone was there to listen and support me I am better to take steps to help myself.”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“No, just to say it comes far too late”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 found it was easily accessible and less confronting, more like having a friendly professional conversation that encouraged me to move forward.”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“It was a relief for me knowing that it was over the phone and not in person”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“Today I was stuck on a work phone call when my counsellor rang. But I was able to quickly call her back - if I was traveling to an office it would be more time lost - for me phone counselling was more comfortable, relaxing, focused, private, time efficient,&amp; less stress &amp; less pressure :)”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NZ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“Very convenient. Sometimes I find face to face intimidating or overwhelming emotionally. Phone was much better for me”</a:t>
            </a:r>
          </a:p>
        </p:txBody>
      </p:sp>
    </p:spTree>
    <p:extLst>
      <p:ext uri="{BB962C8B-B14F-4D97-AF65-F5344CB8AC3E}">
        <p14:creationId xmlns:p14="http://schemas.microsoft.com/office/powerpoint/2010/main" val="360942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4467F65-3AEF-4C03-8951-FE9B1E096B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243187"/>
            <a:ext cx="5661618" cy="602057"/>
          </a:xfrm>
        </p:spPr>
        <p:txBody>
          <a:bodyPr>
            <a:normAutofit lnSpcReduction="10000"/>
          </a:bodyPr>
          <a:lstStyle/>
          <a:p>
            <a:r>
              <a:rPr lang="en-NZ" dirty="0"/>
              <a:t>Collated Results: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BF5A28-4072-4D3D-A2DD-B413A4936F76}"/>
              </a:ext>
            </a:extLst>
          </p:cNvPr>
          <p:cNvSpPr/>
          <p:nvPr/>
        </p:nvSpPr>
        <p:spPr>
          <a:xfrm>
            <a:off x="257175" y="1092101"/>
            <a:ext cx="8771564" cy="3453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participants, bar one (phone), found it ‘easy-extremely easy’ to engage with their clinician using video/phone counselling.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33% of participants were ‘likely/very likely’ to use video/phone </a:t>
            </a:r>
            <a:r>
              <a:rPr lang="en-NZ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</a:t>
            </a:r>
            <a:r>
              <a:rPr lang="en-N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in-person, with 23% being ‘somewhat likely,’ and equal distribution of the remainder preferring in-person. However, 60% were ‘likely/very likely’ to opt for video/phone if it meant a shorter wait time, with an additional 30% being ‘somewhat likely.’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Most participants were ‘somewhat likely’ (or more) to recommend video/phone to whanau/friends seeking support.   </a:t>
            </a:r>
          </a:p>
        </p:txBody>
      </p:sp>
    </p:spTree>
    <p:extLst>
      <p:ext uri="{BB962C8B-B14F-4D97-AF65-F5344CB8AC3E}">
        <p14:creationId xmlns:p14="http://schemas.microsoft.com/office/powerpoint/2010/main" val="11027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4467F65-3AEF-4C03-8951-FE9B1E096B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7175" y="243187"/>
            <a:ext cx="5661618" cy="602057"/>
          </a:xfrm>
        </p:spPr>
        <p:txBody>
          <a:bodyPr>
            <a:normAutofit lnSpcReduction="10000"/>
          </a:bodyPr>
          <a:lstStyle/>
          <a:p>
            <a:r>
              <a:rPr lang="en-NZ" dirty="0"/>
              <a:t>Collated Results: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BF5A28-4072-4D3D-A2DD-B413A4936F76}"/>
              </a:ext>
            </a:extLst>
          </p:cNvPr>
          <p:cNvSpPr/>
          <p:nvPr/>
        </p:nvSpPr>
        <p:spPr>
          <a:xfrm>
            <a:off x="257175" y="1141518"/>
            <a:ext cx="8771564" cy="3555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50% (30% video, 20% phone) found video/phone counselling ‘about the same’ as in-person counselling, with 23% (13% video, 10% phone) finding it ‘better’ or ‘much better.’ Only 16% found it ‘worse/much worse’, with the remainder not applicable.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Nil significant technical (or otherwise) issues utilising video/phone service. Doxy.me had minor audio issues with one user, and another had connection issues that were resolved. 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N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77% found they achieved their “goals of counselling” either ‘mostly’ or ‘entirely,’ 17% ‘somewhat,’ and just 6% ‘not at all.’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 final two slides for additional comments. </a:t>
            </a:r>
          </a:p>
        </p:txBody>
      </p:sp>
    </p:spTree>
    <p:extLst>
      <p:ext uri="{BB962C8B-B14F-4D97-AF65-F5344CB8AC3E}">
        <p14:creationId xmlns:p14="http://schemas.microsoft.com/office/powerpoint/2010/main" val="53222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AA28031-D5F6-475E-88D0-10DA828C56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Z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4267628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sz="1800" dirty="0"/>
              <a:t>Q1: Did you use phone or video counselling? If you used both throughout your counselling, please choose the option you used the most.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Answered: 30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6F30309-AA1B-4868-AB75-B03EBE50DCAD}"/>
              </a:ext>
            </a:extLst>
          </p:cNvPr>
          <p:cNvGrpSpPr/>
          <p:nvPr/>
        </p:nvGrpSpPr>
        <p:grpSpPr>
          <a:xfrm>
            <a:off x="1270044" y="1698545"/>
            <a:ext cx="5388428" cy="2267857"/>
            <a:chOff x="1535722" y="1698545"/>
            <a:chExt cx="5388428" cy="2267857"/>
          </a:xfrm>
        </p:grpSpPr>
        <p:pic>
          <p:nvPicPr>
            <p:cNvPr id="4" name="Picture 3" descr="chart4609478820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35722" y="1698545"/>
              <a:ext cx="5388428" cy="2267857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E7759A0-052D-4F3D-9A72-5589B5325C73}"/>
                </a:ext>
              </a:extLst>
            </p:cNvPr>
            <p:cNvSpPr/>
            <p:nvPr/>
          </p:nvSpPr>
          <p:spPr>
            <a:xfrm>
              <a:off x="3964258" y="1959685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16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E1129E0-8742-48AF-82D8-CBECD024BE8A}"/>
                </a:ext>
              </a:extLst>
            </p:cNvPr>
            <p:cNvSpPr/>
            <p:nvPr/>
          </p:nvSpPr>
          <p:spPr>
            <a:xfrm>
              <a:off x="3848998" y="2832474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14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Q2: What is your gender?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53382E7-8226-4232-9D93-3EA5CFFB2D85}"/>
              </a:ext>
            </a:extLst>
          </p:cNvPr>
          <p:cNvGrpSpPr/>
          <p:nvPr/>
        </p:nvGrpSpPr>
        <p:grpSpPr>
          <a:xfrm>
            <a:off x="115136" y="1237235"/>
            <a:ext cx="4185773" cy="3356428"/>
            <a:chOff x="115136" y="1306391"/>
            <a:chExt cx="5388428" cy="3356428"/>
          </a:xfrm>
        </p:grpSpPr>
        <p:pic>
          <p:nvPicPr>
            <p:cNvPr id="4" name="Picture 3" descr="chart4609478850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5136" y="1306391"/>
              <a:ext cx="5388428" cy="3356428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6316214-6DE7-4663-BF08-25C395C196C2}"/>
                </a:ext>
              </a:extLst>
            </p:cNvPr>
            <p:cNvSpPr/>
            <p:nvPr/>
          </p:nvSpPr>
          <p:spPr>
            <a:xfrm>
              <a:off x="2973722" y="1451211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10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9395DCC-B998-4D0B-89E9-94958AC4D972}"/>
                </a:ext>
              </a:extLst>
            </p:cNvPr>
            <p:cNvSpPr/>
            <p:nvPr/>
          </p:nvSpPr>
          <p:spPr>
            <a:xfrm>
              <a:off x="1681523" y="2219836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5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EC02A87-A9FA-41DE-8773-297F37EBEFE4}"/>
                </a:ext>
              </a:extLst>
            </p:cNvPr>
            <p:cNvSpPr/>
            <p:nvPr/>
          </p:nvSpPr>
          <p:spPr>
            <a:xfrm>
              <a:off x="710452" y="2915449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5508F30-7531-4C8E-817F-DAF5741D9A3D}"/>
              </a:ext>
            </a:extLst>
          </p:cNvPr>
          <p:cNvGrpSpPr/>
          <p:nvPr/>
        </p:nvGrpSpPr>
        <p:grpSpPr>
          <a:xfrm>
            <a:off x="4571999" y="1237235"/>
            <a:ext cx="4456865" cy="3356428"/>
            <a:chOff x="0" y="1342417"/>
            <a:chExt cx="5737412" cy="3356428"/>
          </a:xfrm>
        </p:grpSpPr>
        <p:pic>
          <p:nvPicPr>
            <p:cNvPr id="10" name="Picture 9" descr="chart4609478870.png">
              <a:extLst>
                <a:ext uri="{FF2B5EF4-FFF2-40B4-BE49-F238E27FC236}">
                  <a16:creationId xmlns:a16="http://schemas.microsoft.com/office/drawing/2014/main" id="{9C193A50-0C13-44DE-8282-CE955E800A8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342417"/>
              <a:ext cx="5388428" cy="3356428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E18BF14-4D39-44CC-BBF6-4ACE3BD75DDF}"/>
                </a:ext>
              </a:extLst>
            </p:cNvPr>
            <p:cNvSpPr/>
            <p:nvPr/>
          </p:nvSpPr>
          <p:spPr>
            <a:xfrm>
              <a:off x="1081012" y="2242133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23BC44C-0CA5-4D39-BAD2-BBE90FF75F26}"/>
                </a:ext>
              </a:extLst>
            </p:cNvPr>
            <p:cNvSpPr/>
            <p:nvPr/>
          </p:nvSpPr>
          <p:spPr>
            <a:xfrm>
              <a:off x="3638514" y="1522553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11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91707EE-E3EC-4686-B3B9-7F1510A7810A}"/>
              </a:ext>
            </a:extLst>
          </p:cNvPr>
          <p:cNvGrpSpPr/>
          <p:nvPr/>
        </p:nvGrpSpPr>
        <p:grpSpPr>
          <a:xfrm>
            <a:off x="1881897" y="4393795"/>
            <a:ext cx="5651760" cy="461666"/>
            <a:chOff x="1881897" y="4393795"/>
            <a:chExt cx="5651760" cy="4616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52489E4-E411-439A-B403-67381E0DDC29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2571466-956D-4481-A096-1536AA2EF2CB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Q3: How old are you?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80C8429-3757-4288-8BFC-2FBDCFEB5C81}"/>
              </a:ext>
            </a:extLst>
          </p:cNvPr>
          <p:cNvGrpSpPr/>
          <p:nvPr/>
        </p:nvGrpSpPr>
        <p:grpSpPr>
          <a:xfrm>
            <a:off x="95304" y="1034488"/>
            <a:ext cx="4476696" cy="3237836"/>
            <a:chOff x="153681" y="985793"/>
            <a:chExt cx="5388428" cy="3719285"/>
          </a:xfrm>
        </p:grpSpPr>
        <p:pic>
          <p:nvPicPr>
            <p:cNvPr id="4" name="Picture 3" descr="chart4609478860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3681" y="985793"/>
              <a:ext cx="5388428" cy="3719285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11FE833-7DB4-4AE5-832A-844625A9102B}"/>
                </a:ext>
              </a:extLst>
            </p:cNvPr>
            <p:cNvSpPr/>
            <p:nvPr/>
          </p:nvSpPr>
          <p:spPr>
            <a:xfrm>
              <a:off x="1629015" y="1077814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5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5E13EED-6E01-48AA-9E7D-7B9C6E77E364}"/>
                </a:ext>
              </a:extLst>
            </p:cNvPr>
            <p:cNvSpPr/>
            <p:nvPr/>
          </p:nvSpPr>
          <p:spPr>
            <a:xfrm>
              <a:off x="1644260" y="1592027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5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A7D45C-395C-4266-9350-73367FBDABAE}"/>
                </a:ext>
              </a:extLst>
            </p:cNvPr>
            <p:cNvSpPr/>
            <p:nvPr/>
          </p:nvSpPr>
          <p:spPr>
            <a:xfrm>
              <a:off x="1182061" y="2125385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6ECC815-7A8F-4028-9195-C8D9F74ADF53}"/>
                </a:ext>
              </a:extLst>
            </p:cNvPr>
            <p:cNvSpPr/>
            <p:nvPr/>
          </p:nvSpPr>
          <p:spPr>
            <a:xfrm>
              <a:off x="835060" y="2692390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4D1D6AE-AF6A-40A5-8027-75E39E2F013A}"/>
                </a:ext>
              </a:extLst>
            </p:cNvPr>
            <p:cNvSpPr/>
            <p:nvPr/>
          </p:nvSpPr>
          <p:spPr>
            <a:xfrm>
              <a:off x="682491" y="3757597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F5C41D0-B9F4-4596-96D0-C5AA4DDA2D3C}"/>
              </a:ext>
            </a:extLst>
          </p:cNvPr>
          <p:cNvGrpSpPr/>
          <p:nvPr/>
        </p:nvGrpSpPr>
        <p:grpSpPr>
          <a:xfrm>
            <a:off x="1881897" y="4393795"/>
            <a:ext cx="5651760" cy="461666"/>
            <a:chOff x="1881897" y="4393795"/>
            <a:chExt cx="5651760" cy="4616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5BAED49-7BA7-4096-8F92-8202710E07A5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C93D26-CB1B-4579-9CF8-E2AF6169FD7B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779FB7A-1672-427C-BE34-79FAF114427A}"/>
              </a:ext>
            </a:extLst>
          </p:cNvPr>
          <p:cNvGrpSpPr/>
          <p:nvPr/>
        </p:nvGrpSpPr>
        <p:grpSpPr>
          <a:xfrm>
            <a:off x="3931811" y="905343"/>
            <a:ext cx="5004434" cy="3366982"/>
            <a:chOff x="59214" y="997789"/>
            <a:chExt cx="5388428" cy="3719285"/>
          </a:xfrm>
        </p:grpSpPr>
        <p:pic>
          <p:nvPicPr>
            <p:cNvPr id="16" name="Picture 15" descr="chart4609478890.png">
              <a:extLst>
                <a:ext uri="{FF2B5EF4-FFF2-40B4-BE49-F238E27FC236}">
                  <a16:creationId xmlns:a16="http://schemas.microsoft.com/office/drawing/2014/main" id="{07F412F3-3A8A-4344-AD9E-771224E4A7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214" y="997789"/>
              <a:ext cx="5388428" cy="3719285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71E4B46-5CF1-4BBC-8EFC-72E685E02040}"/>
                </a:ext>
              </a:extLst>
            </p:cNvPr>
            <p:cNvSpPr/>
            <p:nvPr/>
          </p:nvSpPr>
          <p:spPr>
            <a:xfrm>
              <a:off x="1111748" y="1080915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031E4AF-DF54-498C-BF3F-396FF0637C63}"/>
                </a:ext>
              </a:extLst>
            </p:cNvPr>
            <p:cNvSpPr/>
            <p:nvPr/>
          </p:nvSpPr>
          <p:spPr>
            <a:xfrm>
              <a:off x="2053166" y="1617593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6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1599472-BBDB-46F5-AA78-9E15C939EDE3}"/>
                </a:ext>
              </a:extLst>
            </p:cNvPr>
            <p:cNvSpPr/>
            <p:nvPr/>
          </p:nvSpPr>
          <p:spPr>
            <a:xfrm>
              <a:off x="571304" y="2182842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27FD1E2-A18A-4338-8B2B-1E15B0A8DB4C}"/>
                </a:ext>
              </a:extLst>
            </p:cNvPr>
            <p:cNvSpPr/>
            <p:nvPr/>
          </p:nvSpPr>
          <p:spPr>
            <a:xfrm>
              <a:off x="1111748" y="2727925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B4FD1E5-D198-43F4-85A5-1F8047FBE786}"/>
                </a:ext>
              </a:extLst>
            </p:cNvPr>
            <p:cNvSpPr/>
            <p:nvPr/>
          </p:nvSpPr>
          <p:spPr>
            <a:xfrm>
              <a:off x="571304" y="3273008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Q4: Was this your first time using a</a:t>
            </a:r>
            <a:r>
              <a:rPr lang="en-NZ" dirty="0"/>
              <a:t> </a:t>
            </a:r>
            <a:r>
              <a:rPr dirty="0"/>
              <a:t>health based video</a:t>
            </a:r>
            <a:r>
              <a:rPr lang="en-NZ" dirty="0"/>
              <a:t>/phone</a:t>
            </a:r>
            <a:r>
              <a:rPr dirty="0"/>
              <a:t> service?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C368B13-E657-47A8-B4C1-A2534E347DE7}"/>
              </a:ext>
            </a:extLst>
          </p:cNvPr>
          <p:cNvGrpSpPr/>
          <p:nvPr/>
        </p:nvGrpSpPr>
        <p:grpSpPr>
          <a:xfrm>
            <a:off x="1572389" y="4339660"/>
            <a:ext cx="5651760" cy="461666"/>
            <a:chOff x="1881897" y="4393795"/>
            <a:chExt cx="5651760" cy="46166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36A8D92-D5A6-4E57-9B7F-63680DCBC3DE}"/>
                </a:ext>
              </a:extLst>
            </p:cNvPr>
            <p:cNvSpPr/>
            <p:nvPr/>
          </p:nvSpPr>
          <p:spPr>
            <a:xfrm>
              <a:off x="6550696" y="4393795"/>
              <a:ext cx="98296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Phone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005652A-1B63-4FC4-9280-AA0431F97686}"/>
                </a:ext>
              </a:extLst>
            </p:cNvPr>
            <p:cNvSpPr/>
            <p:nvPr/>
          </p:nvSpPr>
          <p:spPr>
            <a:xfrm>
              <a:off x="1881897" y="4393796"/>
              <a:ext cx="907621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Video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77DEABB-4B21-45D7-93A0-F616846E2CB8}"/>
              </a:ext>
            </a:extLst>
          </p:cNvPr>
          <p:cNvGrpSpPr/>
          <p:nvPr/>
        </p:nvGrpSpPr>
        <p:grpSpPr>
          <a:xfrm>
            <a:off x="7560" y="1413862"/>
            <a:ext cx="4564440" cy="2520159"/>
            <a:chOff x="115136" y="1433295"/>
            <a:chExt cx="6174491" cy="2645602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B9855980-B919-41AE-B355-0FB33DCAB206}"/>
                </a:ext>
              </a:extLst>
            </p:cNvPr>
            <p:cNvGrpSpPr/>
            <p:nvPr/>
          </p:nvGrpSpPr>
          <p:grpSpPr>
            <a:xfrm>
              <a:off x="115136" y="1433295"/>
              <a:ext cx="5388428" cy="2645602"/>
              <a:chOff x="1049658" y="1498491"/>
              <a:chExt cx="5388428" cy="2645602"/>
            </a:xfrm>
          </p:grpSpPr>
          <p:pic>
            <p:nvPicPr>
              <p:cNvPr id="4" name="Picture 3" descr="chart4609478650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49658" y="1498491"/>
                <a:ext cx="5388428" cy="2267857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9C5F44C-0845-46DE-88AF-24270B00B244}"/>
                  </a:ext>
                </a:extLst>
              </p:cNvPr>
              <p:cNvSpPr/>
              <p:nvPr/>
            </p:nvSpPr>
            <p:spPr>
              <a:xfrm>
                <a:off x="2996142" y="3774761"/>
                <a:ext cx="2129109" cy="3693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r>
                  <a:rPr lang="en-NZ" dirty="0"/>
                  <a:t>GPx1, Counselling x1</a:t>
                </a:r>
              </a:p>
            </p:txBody>
          </p:sp>
        </p:grp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41690FA-B7A3-4FD1-B468-1A167556E16F}"/>
                </a:ext>
              </a:extLst>
            </p:cNvPr>
            <p:cNvSpPr/>
            <p:nvPr/>
          </p:nvSpPr>
          <p:spPr>
            <a:xfrm>
              <a:off x="4190729" y="1688030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14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C9DA953-EBBB-4930-B912-EFB7E32FB5D2}"/>
                </a:ext>
              </a:extLst>
            </p:cNvPr>
            <p:cNvSpPr/>
            <p:nvPr/>
          </p:nvSpPr>
          <p:spPr>
            <a:xfrm>
              <a:off x="808576" y="2560295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EA0CEB5-8B5F-412E-8209-121677F6C213}"/>
              </a:ext>
            </a:extLst>
          </p:cNvPr>
          <p:cNvGrpSpPr/>
          <p:nvPr/>
        </p:nvGrpSpPr>
        <p:grpSpPr>
          <a:xfrm>
            <a:off x="3990910" y="1413862"/>
            <a:ext cx="4625498" cy="2598706"/>
            <a:chOff x="1049658" y="1498491"/>
            <a:chExt cx="5717415" cy="2747737"/>
          </a:xfrm>
        </p:grpSpPr>
        <p:pic>
          <p:nvPicPr>
            <p:cNvPr id="20" name="Picture 19" descr="chart4609478880.png">
              <a:extLst>
                <a:ext uri="{FF2B5EF4-FFF2-40B4-BE49-F238E27FC236}">
                  <a16:creationId xmlns:a16="http://schemas.microsoft.com/office/drawing/2014/main" id="{C0E8B45C-DB89-47F3-B648-27D4952260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9658" y="1498491"/>
              <a:ext cx="5388428" cy="2267857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983C46B-9012-4985-9B23-803E3EFAB4B1}"/>
                </a:ext>
              </a:extLst>
            </p:cNvPr>
            <p:cNvSpPr/>
            <p:nvPr/>
          </p:nvSpPr>
          <p:spPr>
            <a:xfrm>
              <a:off x="4668175" y="1759631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11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3BBF401-CD12-4630-A015-76042B6EA66F}"/>
                </a:ext>
              </a:extLst>
            </p:cNvPr>
            <p:cNvSpPr/>
            <p:nvPr/>
          </p:nvSpPr>
          <p:spPr>
            <a:xfrm>
              <a:off x="2131038" y="2667684"/>
              <a:ext cx="2098898" cy="40011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0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3</a:t>
              </a:r>
              <a:endPara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9DCCD03-5E9D-488D-9AB9-01B2E4A2818C}"/>
                </a:ext>
              </a:extLst>
            </p:cNvPr>
            <p:cNvSpPr/>
            <p:nvPr/>
          </p:nvSpPr>
          <p:spPr>
            <a:xfrm>
              <a:off x="2656909" y="3876896"/>
              <a:ext cx="3114250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r>
                <a:rPr lang="en-NZ" dirty="0"/>
                <a:t>3x GP, 1x Counselling, 1x Physio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1A221FB85AF2449A790573BD88C81D" ma:contentTypeVersion="18" ma:contentTypeDescription="Create a new document." ma:contentTypeScope="" ma:versionID="572fb194730fd907bc32fc2dd242370d">
  <xsd:schema xmlns:xsd="http://www.w3.org/2001/XMLSchema" xmlns:xs="http://www.w3.org/2001/XMLSchema" xmlns:p="http://schemas.microsoft.com/office/2006/metadata/properties" xmlns:ns2="631903b3-48bf-4aae-a3a8-1272723628d8" xmlns:ns3="a6307744-31e9-47c1-9829-e2c9c0fade14" targetNamespace="http://schemas.microsoft.com/office/2006/metadata/properties" ma:root="true" ma:fieldsID="8ffb7c7eefb3520ec91781143279c34a" ns2:_="" ns3:_="">
    <xsd:import namespace="631903b3-48bf-4aae-a3a8-1272723628d8"/>
    <xsd:import namespace="a6307744-31e9-47c1-9829-e2c9c0fade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1903b3-48bf-4aae-a3a8-1272723628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cfa9183-a317-4196-8515-7f0d42d3ad3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307744-31e9-47c1-9829-e2c9c0fad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b49dfd-39d9-4c3a-b821-b48cd2f5828e}" ma:internalName="TaxCatchAll" ma:showField="CatchAllData" ma:web="a6307744-31e9-47c1-9829-e2c9c0fade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31903b3-48bf-4aae-a3a8-1272723628d8">
      <Terms xmlns="http://schemas.microsoft.com/office/infopath/2007/PartnerControls"/>
    </lcf76f155ced4ddcb4097134ff3c332f>
    <TaxCatchAll xmlns="a6307744-31e9-47c1-9829-e2c9c0fade14" xsi:nil="true"/>
  </documentManagement>
</p:properties>
</file>

<file path=customXml/itemProps1.xml><?xml version="1.0" encoding="utf-8"?>
<ds:datastoreItem xmlns:ds="http://schemas.openxmlformats.org/officeDocument/2006/customXml" ds:itemID="{AAF8EAB9-B79B-4DB4-A105-7C24A23B66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1903b3-48bf-4aae-a3a8-1272723628d8"/>
    <ds:schemaRef ds:uri="a6307744-31e9-47c1-9829-e2c9c0fad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38B609-F668-4D33-AFDB-8B4C08E4B6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31CC54-AA94-446B-8BC0-98889EE92A9A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76510edf-f81f-4fde-9f52-869a710b5ee8"/>
    <ds:schemaRef ds:uri="5c0dc8b8-faba-4ac5-90dd-95854478fce8"/>
    <ds:schemaRef ds:uri="631903b3-48bf-4aae-a3a8-1272723628d8"/>
    <ds:schemaRef ds:uri="a6307744-31e9-47c1-9829-e2c9c0fade1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16233</TotalTime>
  <Words>1978</Words>
  <Application>Microsoft Office PowerPoint</Application>
  <PresentationFormat>On-screen Show (16:9)</PresentationFormat>
  <Paragraphs>250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SM-template-20140529</vt:lpstr>
      <vt:lpstr>Data slides</vt:lpstr>
      <vt:lpstr>Response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Q1: Did you use phone or video counselling? If you used both throughout your counselling, please choose the option you used the most.</vt:lpstr>
      <vt:lpstr>Q2: What is your gender?</vt:lpstr>
      <vt:lpstr>Q3: How old are you?</vt:lpstr>
      <vt:lpstr>Q4: Was this your first time using a health based video/phone service?</vt:lpstr>
      <vt:lpstr>Q5: How helpful did you find it to be able to see your clinician?  (use phone counselling?)</vt:lpstr>
      <vt:lpstr>Q6: How easy did you find it to engage with your clinician via video/phone counselling?</vt:lpstr>
      <vt:lpstr>Q6: How easy did you find it to engage with your clinician via video/phone counselling? Comments: </vt:lpstr>
      <vt:lpstr>Q7: If given the option, how likely would you be to engage via video/phone counselling rather than in-person?</vt:lpstr>
      <vt:lpstr>Q7: If given the option, how likely would you be to engage via video/phone counselling rather than in-person? Comments: </vt:lpstr>
      <vt:lpstr>Q8: If it meant you would be able to engage in counselling sooner, how likely would you be to choose video/phone counselling over in-person?</vt:lpstr>
      <vt:lpstr>Q8: If it meant you would be able to engage in counselling sooner, how likely would you be to choose video/phone counselling over in-person? Comments: </vt:lpstr>
      <vt:lpstr>Q9: How likely is it that you would recommend video/phone counselling to your friends/whanau seeking support?</vt:lpstr>
      <vt:lpstr>Q9: How likely is it that you would recommend video/phone counselling to your friends/whanau seeking support? Comments: </vt:lpstr>
      <vt:lpstr>Q10: If you've had previous in-person counselling experiences, how did you find it compares to video/phone counselling? Was video/phone counselling:</vt:lpstr>
      <vt:lpstr>Q10: If you've had previous in-person counselling experiences, how did you find it compares to video/phone counselling? Was video/phone counselling… Comments: </vt:lpstr>
      <vt:lpstr>Q11: Did you have any difficulties using video/phone counselling, or accessing the 'waiting room' in the link sent by your clinician?</vt:lpstr>
      <vt:lpstr>Q12: In thinking about the goals you had in counselling, were you able to achieve these using video/phone counselling?</vt:lpstr>
      <vt:lpstr>Q12: In thinking about the goals you had in counselling, were you able to achieve these using video/phone counselling? Comments: </vt:lpstr>
      <vt:lpstr>Q13: Do you have any other comments or feedback about using video counselling?</vt:lpstr>
      <vt:lpstr>Q13: Do you have any other comments or feedback about using phone counselling?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Kyle Forde</cp:lastModifiedBy>
  <cp:revision>76</cp:revision>
  <dcterms:created xsi:type="dcterms:W3CDTF">2014-01-30T23:18:11Z</dcterms:created>
  <dcterms:modified xsi:type="dcterms:W3CDTF">2023-08-29T21:59:14Z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0x010100041A221FB85AF2449A790573BD88C81D</vt:lpwstr>
  </property>
</Properties>
</file>